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1"/>
  </p:notesMasterIdLst>
  <p:sldIdLst>
    <p:sldId id="301" r:id="rId5"/>
    <p:sldId id="300" r:id="rId6"/>
    <p:sldId id="302" r:id="rId7"/>
    <p:sldId id="297" r:id="rId8"/>
    <p:sldId id="299" r:id="rId9"/>
    <p:sldId id="289" r:id="rId10"/>
    <p:sldId id="290" r:id="rId11"/>
    <p:sldId id="275" r:id="rId12"/>
    <p:sldId id="286" r:id="rId13"/>
    <p:sldId id="287" r:id="rId14"/>
    <p:sldId id="288" r:id="rId15"/>
    <p:sldId id="293" r:id="rId16"/>
    <p:sldId id="294" r:id="rId17"/>
    <p:sldId id="270" r:id="rId18"/>
    <p:sldId id="277" r:id="rId19"/>
    <p:sldId id="303" r:id="rId20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ia Shoemaker" initials="AS" lastIdx="1" clrIdx="0"/>
  <p:cmAuthor id="1" name="hdorsett" initials="h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A6C"/>
    <a:srgbClr val="BFDA9A"/>
    <a:srgbClr val="4DC7C4"/>
    <a:srgbClr val="FFC5C5"/>
    <a:srgbClr val="50C284"/>
    <a:srgbClr val="5F5F5F"/>
    <a:srgbClr val="777777"/>
    <a:srgbClr val="80808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67621" autoAdjust="0"/>
  </p:normalViewPr>
  <p:slideViewPr>
    <p:cSldViewPr snapToGrid="0">
      <p:cViewPr varScale="1">
        <p:scale>
          <a:sx n="78" d="100"/>
          <a:sy n="78" d="100"/>
        </p:scale>
        <p:origin x="1746" y="96"/>
      </p:cViewPr>
      <p:guideLst>
        <p:guide orient="horz" pos="2784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7415-A969-41FA-8691-50A4F77DBB42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EC273-9B33-4342-8ADC-15B9188A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Decision support at exactly</a:t>
            </a:r>
            <a:r>
              <a:rPr lang="en-US" sz="1200" baseline="0" dirty="0" smtClean="0"/>
              <a:t> the right moment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Fork in the road (L or R?)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In a ½ mile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Stay in the middle 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Incorporates</a:t>
            </a:r>
            <a:r>
              <a:rPr lang="en-US" sz="1200" baseline="0" dirty="0" smtClean="0"/>
              <a:t> the latest data (traffic, incidents)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Business hours, tells yo</a:t>
            </a:r>
            <a:r>
              <a:rPr lang="en-US" sz="1200" baseline="0" dirty="0" smtClean="0"/>
              <a:t>u if you’ll be late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You’re still</a:t>
            </a:r>
            <a:r>
              <a:rPr lang="en-US" sz="1200" baseline="0" dirty="0" smtClean="0"/>
              <a:t> in control</a:t>
            </a: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Doesn’t steer the car for you, advice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Doesn’t prevent you from taking alternatives, using your </a:t>
            </a:r>
            <a:r>
              <a:rPr lang="en-US" sz="1200" dirty="0" err="1" smtClean="0"/>
              <a:t>judgement</a:t>
            </a:r>
            <a:endParaRPr lang="en-US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Adaptation</a:t>
            </a:r>
            <a:endParaRPr lang="en-US" sz="1200" baseline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it continually adapts to you.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It knows where you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Reroutes automatically as needed.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Supplements</a:t>
            </a:r>
            <a:endParaRPr lang="en-US" sz="1200" baseline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Lots of supplemental data;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estimated time of arrival, points of interest, </a:t>
            </a:r>
            <a:r>
              <a:rPr lang="en-US" sz="1200" dirty="0" err="1" smtClean="0"/>
              <a:t>etc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Choice and Configurability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car, walking, biking, public transit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Easily</a:t>
            </a:r>
            <a:r>
              <a:rPr lang="en-US" sz="1200" baseline="0" dirty="0" smtClean="0"/>
              <a:t> “override” the recommended route</a:t>
            </a:r>
            <a:endParaRPr lang="en-US" sz="1200" dirty="0" smtClean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C273-9B33-4342-8ADC-15B9188AB2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nima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1904999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97809" y="2145168"/>
            <a:ext cx="8563616" cy="960120"/>
          </a:xfrm>
          <a:prstGeom prst="rect">
            <a:avLst/>
          </a:prstGeom>
        </p:spPr>
        <p:txBody>
          <a:bodyPr anchor="ctr" anchorCtr="0"/>
          <a:lstStyle>
            <a:lvl1pPr>
              <a:defRPr sz="3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7809" y="3005432"/>
            <a:ext cx="8563616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23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446" y="0"/>
            <a:ext cx="7925354" cy="784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7807" y="1138235"/>
            <a:ext cx="8563617" cy="1815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4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23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446" y="0"/>
            <a:ext cx="7925354" cy="784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7807" y="1138235"/>
            <a:ext cx="4274193" cy="1815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4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52787" y="1138235"/>
            <a:ext cx="4274193" cy="1815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4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23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446" y="0"/>
            <a:ext cx="7925354" cy="784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7807" y="1138235"/>
            <a:ext cx="4274193" cy="1815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4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7725" y="1138238"/>
            <a:ext cx="4281488" cy="5403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23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446" y="0"/>
            <a:ext cx="7925354" cy="784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sp>
        <p:nvSpPr>
          <p:cNvPr id="23" name="Freeform 114"/>
          <p:cNvSpPr>
            <a:spLocks noEditPoints="1"/>
          </p:cNvSpPr>
          <p:nvPr userDrawn="1"/>
        </p:nvSpPr>
        <p:spPr bwMode="auto">
          <a:xfrm>
            <a:off x="163451" y="198435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446" y="0"/>
            <a:ext cx="7925354" cy="784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875" y="1176338"/>
            <a:ext cx="8640763" cy="53736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2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483"/>
            <a:ext cx="9144000" cy="183303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29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fld id="{CA9CD2DD-40EA-47C8-83BA-F65037AC888D}" type="slidenum">
              <a:rPr lang="en-US"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tabLst>
                  <a:tab pos="230188" algn="l"/>
                </a:tabLst>
              </a:pPr>
              <a:t>‹#›</a:t>
            </a:fld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85361" y="3338170"/>
            <a:ext cx="4638153" cy="391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3885360" y="2795866"/>
            <a:ext cx="4638154" cy="64922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Freeform 114"/>
          <p:cNvSpPr>
            <a:spLocks noEditPoints="1"/>
          </p:cNvSpPr>
          <p:nvPr userDrawn="1"/>
        </p:nvSpPr>
        <p:spPr bwMode="auto">
          <a:xfrm>
            <a:off x="3254828" y="2923813"/>
            <a:ext cx="432067" cy="387878"/>
          </a:xfrm>
          <a:custGeom>
            <a:avLst/>
            <a:gdLst>
              <a:gd name="T0" fmla="*/ 45 w 132"/>
              <a:gd name="T1" fmla="*/ 13 h 118"/>
              <a:gd name="T2" fmla="*/ 62 w 132"/>
              <a:gd name="T3" fmla="*/ 87 h 118"/>
              <a:gd name="T4" fmla="*/ 38 w 132"/>
              <a:gd name="T5" fmla="*/ 102 h 118"/>
              <a:gd name="T6" fmla="*/ 39 w 132"/>
              <a:gd name="T7" fmla="*/ 104 h 118"/>
              <a:gd name="T8" fmla="*/ 95 w 132"/>
              <a:gd name="T9" fmla="*/ 48 h 118"/>
              <a:gd name="T10" fmla="*/ 116 w 132"/>
              <a:gd name="T11" fmla="*/ 62 h 118"/>
              <a:gd name="T12" fmla="*/ 117 w 132"/>
              <a:gd name="T13" fmla="*/ 61 h 118"/>
              <a:gd name="T14" fmla="*/ 45 w 132"/>
              <a:gd name="T15" fmla="*/ 39 h 118"/>
              <a:gd name="T16" fmla="*/ 47 w 132"/>
              <a:gd name="T17" fmla="*/ 13 h 118"/>
              <a:gd name="T18" fmla="*/ 45 w 132"/>
              <a:gd name="T19" fmla="*/ 13 h 118"/>
              <a:gd name="T20" fmla="*/ 33 w 132"/>
              <a:gd name="T21" fmla="*/ 118 h 118"/>
              <a:gd name="T22" fmla="*/ 33 w 132"/>
              <a:gd name="T23" fmla="*/ 0 h 118"/>
              <a:gd name="T24" fmla="*/ 132 w 132"/>
              <a:gd name="T25" fmla="*/ 59 h 118"/>
              <a:gd name="T26" fmla="*/ 33 w 132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2" h="118">
                <a:moveTo>
                  <a:pt x="45" y="13"/>
                </a:moveTo>
                <a:cubicBezTo>
                  <a:pt x="24" y="59"/>
                  <a:pt x="62" y="87"/>
                  <a:pt x="62" y="87"/>
                </a:cubicBezTo>
                <a:cubicBezTo>
                  <a:pt x="53" y="97"/>
                  <a:pt x="38" y="102"/>
                  <a:pt x="38" y="10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90" y="92"/>
                  <a:pt x="95" y="48"/>
                </a:cubicBezTo>
                <a:cubicBezTo>
                  <a:pt x="102" y="51"/>
                  <a:pt x="109" y="55"/>
                  <a:pt x="116" y="62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89" y="22"/>
                  <a:pt x="45" y="39"/>
                  <a:pt x="45" y="39"/>
                </a:cubicBezTo>
                <a:cubicBezTo>
                  <a:pt x="45" y="39"/>
                  <a:pt x="43" y="25"/>
                  <a:pt x="47" y="1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3" y="118"/>
                </a:moveTo>
                <a:cubicBezTo>
                  <a:pt x="33" y="118"/>
                  <a:pt x="0" y="66"/>
                  <a:pt x="33" y="0"/>
                </a:cubicBezTo>
                <a:cubicBezTo>
                  <a:pt x="33" y="0"/>
                  <a:pt x="98" y="1"/>
                  <a:pt x="132" y="59"/>
                </a:cubicBezTo>
                <a:cubicBezTo>
                  <a:pt x="132" y="59"/>
                  <a:pt x="101" y="117"/>
                  <a:pt x="3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768620" y="6604000"/>
            <a:ext cx="23151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PROPRIETARY &amp; CONFIDENTIAL – © 2016 PREMIER, INC.</a:t>
            </a:r>
            <a:endParaRPr lang="en-US" sz="6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704" r:id="rId3"/>
    <p:sldLayoutId id="2147483706" r:id="rId4"/>
    <p:sldLayoutId id="2147483705" r:id="rId5"/>
    <p:sldLayoutId id="2147483707" r:id="rId6"/>
    <p:sldLayoutId id="214748370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4263" indent="-169863" algn="l" defTabSz="914400" rtl="0" eaLnBrk="1" latinLnBrk="0" hangingPunct="1">
        <a:spcBef>
          <a:spcPct val="20000"/>
        </a:spcBef>
        <a:buFont typeface="Calibri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414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98663" indent="-16986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CDS-Hooks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8" y="2644433"/>
            <a:ext cx="2488226" cy="7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1102540" y="487545"/>
            <a:ext cx="6858000" cy="5882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2079653" y="4466804"/>
            <a:ext cx="445062" cy="50979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7" y="1677314"/>
            <a:ext cx="8127810" cy="163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7" y="3983720"/>
            <a:ext cx="8127810" cy="1472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8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6"/>
            <a:ext cx="9144000" cy="67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Choice – a CDS Hooks App</a:t>
            </a:r>
            <a:endParaRPr lang="en-US" dirty="0"/>
          </a:p>
        </p:txBody>
      </p:sp>
      <p:pic>
        <p:nvPicPr>
          <p:cNvPr id="4" name="Picture 2" descr="https://store.cerner.com/items/213/images/69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8" b="638"/>
          <a:stretch/>
        </p:blipFill>
        <p:spPr bwMode="auto">
          <a:xfrm>
            <a:off x="73153" y="1079934"/>
            <a:ext cx="9033589" cy="46981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Choice – a CDS Hooks App</a:t>
            </a:r>
            <a:endParaRPr lang="en-US" dirty="0"/>
          </a:p>
        </p:txBody>
      </p:sp>
      <p:pic>
        <p:nvPicPr>
          <p:cNvPr id="4" name="Picture 2" descr="https://store.cerner.com/items/213/images/698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8" b="638"/>
          <a:stretch/>
        </p:blipFill>
        <p:spPr bwMode="auto">
          <a:xfrm>
            <a:off x="259270" y="1601299"/>
            <a:ext cx="8105501" cy="42417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269" y="1601299"/>
            <a:ext cx="8105501" cy="4241717"/>
          </a:xfrm>
          <a:prstGeom prst="rect">
            <a:avLst/>
          </a:prstGeom>
          <a:solidFill>
            <a:schemeClr val="bg1">
              <a:lumMod val="5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09963" y="2286772"/>
            <a:ext cx="3343501" cy="2861472"/>
          </a:xfrm>
          <a:prstGeom prst="rect">
            <a:avLst/>
          </a:prstGeom>
          <a:solidFill>
            <a:srgbClr val="FEF8F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09963" y="2286771"/>
            <a:ext cx="3343501" cy="123733"/>
          </a:xfrm>
          <a:prstGeom prst="rect">
            <a:avLst/>
          </a:prstGeom>
          <a:solidFill>
            <a:srgbClr val="B2D0E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2" descr="https://i.ytimg.com/vi/F0JbNL0v6ek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0" t="52016" r="19252" b="46135"/>
          <a:stretch/>
        </p:blipFill>
        <p:spPr bwMode="auto">
          <a:xfrm>
            <a:off x="4061957" y="2298650"/>
            <a:ext cx="194289" cy="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ytimg.com/vi/F0JbNL0v6ek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5" t="51965" r="46518" b="46011"/>
          <a:stretch/>
        </p:blipFill>
        <p:spPr bwMode="auto">
          <a:xfrm>
            <a:off x="1724252" y="2298650"/>
            <a:ext cx="109288" cy="1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4978" y="2374709"/>
            <a:ext cx="299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>
                <a:solidFill>
                  <a:schemeClr val="tx1">
                    <a:lumMod val="50000"/>
                  </a:schemeClr>
                </a:solidFill>
              </a:rPr>
              <a:t>STEVENSON, LAURA</a:t>
            </a:r>
          </a:p>
          <a:p>
            <a:pPr defTabSz="514350"/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Age: 4 years 		CrCl: &gt;100mL/min</a:t>
            </a:r>
          </a:p>
          <a:p>
            <a:pPr defTabSz="514350">
              <a:tabLst>
                <a:tab pos="1028700" algn="l"/>
              </a:tabLst>
            </a:pPr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Allergies: No Known Allergies 	SCr: 0.9gm/dL</a:t>
            </a:r>
          </a:p>
          <a:p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Previous Admit: 01/18/13</a:t>
            </a:r>
          </a:p>
          <a:p>
            <a:endParaRPr lang="en-US" sz="525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50" b="1" dirty="0">
                <a:solidFill>
                  <a:schemeClr val="tx1">
                    <a:lumMod val="50000"/>
                  </a:schemeClr>
                </a:solidFill>
              </a:rPr>
              <a:t>NEW CULTURE INFORMATION</a:t>
            </a:r>
            <a:endParaRPr lang="en-US" sz="375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12/22/14 08:45</a:t>
            </a:r>
          </a:p>
          <a:p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Specimen ID: 00564783</a:t>
            </a:r>
          </a:p>
          <a:p>
            <a:r>
              <a:rPr lang="en-US" sz="375" dirty="0">
                <a:solidFill>
                  <a:schemeClr val="tx1">
                    <a:lumMod val="50000"/>
                  </a:schemeClr>
                </a:solidFill>
              </a:rPr>
              <a:t>Status: Prelim</a:t>
            </a:r>
          </a:p>
          <a:p>
            <a:endParaRPr lang="en-US" sz="15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50" dirty="0">
                <a:solidFill>
                  <a:schemeClr val="tx1">
                    <a:lumMod val="50000"/>
                  </a:schemeClr>
                </a:solidFill>
              </a:rPr>
              <a:t>Culture: </a:t>
            </a:r>
            <a:r>
              <a:rPr lang="en-US" sz="450" b="1" dirty="0">
                <a:solidFill>
                  <a:schemeClr val="accent1"/>
                </a:solidFill>
              </a:rPr>
              <a:t>Blood</a:t>
            </a:r>
          </a:p>
          <a:p>
            <a:r>
              <a:rPr lang="en-US" sz="450" dirty="0">
                <a:solidFill>
                  <a:schemeClr val="tx1">
                    <a:lumMod val="50000"/>
                  </a:schemeClr>
                </a:solidFill>
              </a:rPr>
              <a:t>Result: </a:t>
            </a:r>
            <a:r>
              <a:rPr lang="en-US" sz="450" b="1" i="1" dirty="0" err="1">
                <a:solidFill>
                  <a:schemeClr val="accent1"/>
                </a:solidFill>
              </a:rPr>
              <a:t>E.Coli</a:t>
            </a:r>
            <a:endParaRPr lang="en-US" sz="450" b="1" i="1" dirty="0">
              <a:solidFill>
                <a:schemeClr val="accent1"/>
              </a:solidFill>
            </a:endParaRPr>
          </a:p>
          <a:p>
            <a:endParaRPr lang="en-US" sz="150" dirty="0"/>
          </a:p>
          <a:p>
            <a:endParaRPr lang="en-US" sz="525" dirty="0"/>
          </a:p>
        </p:txBody>
      </p:sp>
      <p:sp>
        <p:nvSpPr>
          <p:cNvPr id="11" name="Rounded Rectangle 10"/>
          <p:cNvSpPr/>
          <p:nvPr/>
        </p:nvSpPr>
        <p:spPr>
          <a:xfrm>
            <a:off x="3612071" y="4016670"/>
            <a:ext cx="488147" cy="122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834978" y="3159332"/>
            <a:ext cx="1765441" cy="12235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50" b="1" dirty="0">
                <a:solidFill>
                  <a:schemeClr val="tx1">
                    <a:lumMod val="50000"/>
                  </a:schemeClr>
                </a:solidFill>
              </a:rPr>
              <a:t>ID SUMMARY</a:t>
            </a:r>
          </a:p>
          <a:p>
            <a:r>
              <a:rPr lang="en-US" sz="375" dirty="0">
                <a:solidFill>
                  <a:srgbClr val="3498DB"/>
                </a:solidFill>
              </a:rPr>
              <a:t>Microbiology</a:t>
            </a:r>
            <a:r>
              <a:rPr lang="en-US" sz="375" i="1" dirty="0">
                <a:solidFill>
                  <a:schemeClr val="tx1"/>
                </a:solidFill>
              </a:rPr>
              <a:t> </a:t>
            </a:r>
          </a:p>
          <a:p>
            <a:r>
              <a:rPr lang="en-US" sz="375" dirty="0">
                <a:solidFill>
                  <a:schemeClr val="tx1"/>
                </a:solidFill>
              </a:rPr>
              <a:t>012/20/14  Urine Culture:  </a:t>
            </a:r>
            <a:r>
              <a:rPr lang="en-US" sz="375" i="1" dirty="0">
                <a:solidFill>
                  <a:schemeClr val="tx1"/>
                </a:solidFill>
              </a:rPr>
              <a:t>E.coli</a:t>
            </a:r>
          </a:p>
          <a:p>
            <a:endParaRPr lang="en-US" sz="150" dirty="0">
              <a:solidFill>
                <a:schemeClr val="tx1"/>
              </a:solidFill>
            </a:endParaRPr>
          </a:p>
          <a:p>
            <a:r>
              <a:rPr lang="en-US" sz="375" dirty="0">
                <a:solidFill>
                  <a:srgbClr val="3498DB"/>
                </a:solidFill>
              </a:rPr>
              <a:t>Antibiotic Medications:</a:t>
            </a:r>
          </a:p>
          <a:p>
            <a:r>
              <a:rPr lang="en-US" sz="375" dirty="0">
                <a:solidFill>
                  <a:schemeClr val="tx1"/>
                </a:solidFill>
              </a:rPr>
              <a:t>01/24/13 – 01/25/13  Amoxicillin-</a:t>
            </a:r>
            <a:r>
              <a:rPr lang="en-US" sz="375" dirty="0" err="1">
                <a:solidFill>
                  <a:schemeClr val="tx1"/>
                </a:solidFill>
              </a:rPr>
              <a:t>clavulanate</a:t>
            </a:r>
            <a:r>
              <a:rPr lang="en-US" sz="375" dirty="0">
                <a:solidFill>
                  <a:schemeClr val="tx1"/>
                </a:solidFill>
              </a:rPr>
              <a:t> 150mg PO q8h</a:t>
            </a:r>
          </a:p>
          <a:p>
            <a:endParaRPr lang="en-US" sz="150" dirty="0">
              <a:solidFill>
                <a:schemeClr val="tx1"/>
              </a:solidFill>
            </a:endParaRPr>
          </a:p>
          <a:p>
            <a:r>
              <a:rPr lang="en-US" sz="375" dirty="0">
                <a:solidFill>
                  <a:srgbClr val="3498DB"/>
                </a:solidFill>
              </a:rPr>
              <a:t>Flags:</a:t>
            </a:r>
          </a:p>
          <a:p>
            <a:r>
              <a:rPr lang="en-US" sz="375" dirty="0">
                <a:solidFill>
                  <a:schemeClr val="tx1"/>
                </a:solidFill>
              </a:rPr>
              <a:t>Community-acquired infection</a:t>
            </a:r>
          </a:p>
          <a:p>
            <a:r>
              <a:rPr lang="en-US" sz="375" dirty="0">
                <a:solidFill>
                  <a:schemeClr val="tx1"/>
                </a:solidFill>
              </a:rPr>
              <a:t>Isolation</a:t>
            </a:r>
          </a:p>
          <a:p>
            <a:endParaRPr lang="en-US" sz="150" dirty="0">
              <a:solidFill>
                <a:srgbClr val="3498DB"/>
              </a:solidFill>
            </a:endParaRPr>
          </a:p>
          <a:p>
            <a:r>
              <a:rPr lang="en-US" sz="375" dirty="0">
                <a:solidFill>
                  <a:srgbClr val="3498DB"/>
                </a:solidFill>
              </a:rPr>
              <a:t>NHSN Documentation:</a:t>
            </a:r>
          </a:p>
          <a:p>
            <a:r>
              <a:rPr lang="en-US" sz="375" dirty="0">
                <a:solidFill>
                  <a:schemeClr val="tx1"/>
                </a:solidFill>
              </a:rPr>
              <a:t>None</a:t>
            </a:r>
            <a:br>
              <a:rPr lang="en-US" sz="375" dirty="0">
                <a:solidFill>
                  <a:schemeClr val="tx1"/>
                </a:solidFill>
              </a:rPr>
            </a:br>
            <a:endParaRPr lang="en-US" sz="375" dirty="0">
              <a:solidFill>
                <a:schemeClr val="tx1"/>
              </a:solidFill>
            </a:endParaRPr>
          </a:p>
          <a:p>
            <a:endParaRPr lang="en-US" sz="375" dirty="0">
              <a:solidFill>
                <a:schemeClr val="tx1"/>
              </a:solidFill>
            </a:endParaRPr>
          </a:p>
          <a:p>
            <a:endParaRPr lang="en-US" sz="375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2844" y="2699750"/>
            <a:ext cx="2790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2844" y="3159332"/>
            <a:ext cx="2790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612071" y="4016669"/>
            <a:ext cx="488147" cy="122951"/>
          </a:xfrm>
          <a:prstGeom prst="roundRect">
            <a:avLst/>
          </a:prstGeom>
          <a:solidFill>
            <a:srgbClr val="0070C0"/>
          </a:solidFill>
          <a:ln w="6350">
            <a:solidFill>
              <a:schemeClr val="bg1">
                <a:lumMod val="50000"/>
              </a:schemeClr>
            </a:solidFill>
          </a:ln>
          <a:effectLst>
            <a:glow rad="12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" dirty="0">
                <a:solidFill>
                  <a:schemeClr val="bg1"/>
                </a:solidFill>
              </a:rPr>
              <a:t>Change Orders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5856" y="4012236"/>
            <a:ext cx="488147" cy="1229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b="1" dirty="0">
                <a:solidFill>
                  <a:schemeClr val="tx1">
                    <a:lumMod val="75000"/>
                  </a:schemeClr>
                </a:solidFill>
              </a:rPr>
              <a:t>Dismiss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0989" y="2264631"/>
            <a:ext cx="1693283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" b="1" dirty="0">
                <a:solidFill>
                  <a:schemeClr val="tx1">
                    <a:lumMod val="50000"/>
                  </a:schemeClr>
                </a:solidFill>
              </a:rPr>
              <a:t>PerfectChoice – ID:  New Organism Identified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7862" y="3177005"/>
            <a:ext cx="1765441" cy="12235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50" b="1" dirty="0">
                <a:solidFill>
                  <a:schemeClr val="tx1">
                    <a:lumMod val="50000"/>
                  </a:schemeClr>
                </a:solidFill>
              </a:rPr>
              <a:t>PerfectChoice OPTIONS</a:t>
            </a:r>
          </a:p>
          <a:p>
            <a:r>
              <a:rPr lang="en-US" sz="375" i="1" dirty="0">
                <a:solidFill>
                  <a:schemeClr val="tx1">
                    <a:lumMod val="50000"/>
                  </a:schemeClr>
                </a:solidFill>
              </a:rPr>
              <a:t>Premier Memorial Hospital – Last 12 mos.</a:t>
            </a:r>
          </a:p>
          <a:p>
            <a:endParaRPr lang="en-US" sz="375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50" b="1" i="1" dirty="0" err="1">
                <a:solidFill>
                  <a:schemeClr val="tx1">
                    <a:lumMod val="50000"/>
                  </a:schemeClr>
                </a:solidFill>
              </a:rPr>
              <a:t>E.Coli</a:t>
            </a:r>
            <a:r>
              <a:rPr lang="en-US" sz="450" b="1" i="1" dirty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US" sz="450" b="1" dirty="0">
                <a:solidFill>
                  <a:schemeClr val="tx1">
                    <a:lumMod val="50000"/>
                  </a:schemeClr>
                </a:solidFill>
              </a:rPr>
              <a:t>Specimen Source Blood</a:t>
            </a:r>
          </a:p>
          <a:p>
            <a:endParaRPr lang="en-US" sz="375" dirty="0">
              <a:solidFill>
                <a:schemeClr val="tx1"/>
              </a:solidFill>
            </a:endParaRPr>
          </a:p>
          <a:p>
            <a:r>
              <a:rPr lang="en-US" sz="375" b="1" dirty="0">
                <a:solidFill>
                  <a:schemeClr val="tx1">
                    <a:lumMod val="50000"/>
                  </a:schemeClr>
                </a:solidFill>
              </a:rPr>
              <a:t>Antibiotic Medications </a:t>
            </a:r>
            <a:r>
              <a:rPr lang="en-US" sz="375" dirty="0">
                <a:solidFill>
                  <a:srgbClr val="3498DB"/>
                </a:solidFill>
              </a:rPr>
              <a:t>(% Susceptible)</a:t>
            </a:r>
          </a:p>
          <a:p>
            <a:r>
              <a:rPr lang="en-US" sz="375" dirty="0">
                <a:solidFill>
                  <a:schemeClr val="tx1"/>
                </a:solidFill>
              </a:rPr>
              <a:t>Ampicillin-</a:t>
            </a:r>
            <a:r>
              <a:rPr lang="en-US" sz="375" dirty="0" err="1">
                <a:solidFill>
                  <a:schemeClr val="tx1"/>
                </a:solidFill>
              </a:rPr>
              <a:t>Sulbactam</a:t>
            </a:r>
            <a:r>
              <a:rPr lang="en-US" sz="375" dirty="0">
                <a:solidFill>
                  <a:schemeClr val="tx1"/>
                </a:solidFill>
              </a:rPr>
              <a:t> </a:t>
            </a:r>
            <a:r>
              <a:rPr lang="en-US" sz="375" dirty="0">
                <a:solidFill>
                  <a:srgbClr val="3498DB"/>
                </a:solidFill>
              </a:rPr>
              <a:t>(93%)*</a:t>
            </a:r>
          </a:p>
          <a:p>
            <a:r>
              <a:rPr lang="en-US" sz="375" dirty="0">
                <a:solidFill>
                  <a:schemeClr val="tx1"/>
                </a:solidFill>
              </a:rPr>
              <a:t>Levofloxacin </a:t>
            </a:r>
            <a:r>
              <a:rPr lang="en-US" sz="375" dirty="0">
                <a:solidFill>
                  <a:srgbClr val="3498DB"/>
                </a:solidFill>
              </a:rPr>
              <a:t>(88%)*</a:t>
            </a:r>
          </a:p>
          <a:p>
            <a:r>
              <a:rPr lang="en-US" sz="375" dirty="0">
                <a:solidFill>
                  <a:schemeClr val="tx1"/>
                </a:solidFill>
              </a:rPr>
              <a:t>Cefazolin</a:t>
            </a:r>
            <a:r>
              <a:rPr lang="en-US" sz="375" dirty="0">
                <a:solidFill>
                  <a:srgbClr val="3498DB"/>
                </a:solidFill>
              </a:rPr>
              <a:t> (79%)*</a:t>
            </a:r>
          </a:p>
          <a:p>
            <a:r>
              <a:rPr lang="en-US" sz="375" dirty="0">
                <a:solidFill>
                  <a:schemeClr val="tx1"/>
                </a:solidFill>
              </a:rPr>
              <a:t>SMX-TMP </a:t>
            </a:r>
            <a:r>
              <a:rPr lang="en-US" sz="375" dirty="0">
                <a:solidFill>
                  <a:srgbClr val="3498DB"/>
                </a:solidFill>
              </a:rPr>
              <a:t>(76%)*</a:t>
            </a:r>
          </a:p>
          <a:p>
            <a:r>
              <a:rPr lang="en-US" sz="375" dirty="0">
                <a:solidFill>
                  <a:schemeClr val="tx1"/>
                </a:solidFill>
              </a:rPr>
              <a:t>Gentamicin </a:t>
            </a:r>
            <a:r>
              <a:rPr lang="en-US" sz="375" dirty="0">
                <a:solidFill>
                  <a:srgbClr val="3498DB"/>
                </a:solidFill>
              </a:rPr>
              <a:t>(73%)*</a:t>
            </a:r>
          </a:p>
          <a:p>
            <a:endParaRPr lang="en-US" sz="375" dirty="0">
              <a:solidFill>
                <a:schemeClr val="tx1"/>
              </a:solidFill>
            </a:endParaRPr>
          </a:p>
          <a:p>
            <a:endParaRPr lang="en-US" sz="375" dirty="0">
              <a:solidFill>
                <a:schemeClr val="tx1"/>
              </a:solidFill>
            </a:endParaRPr>
          </a:p>
          <a:p>
            <a:endParaRPr lang="en-US" sz="3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7807" y="2521059"/>
            <a:ext cx="8563617" cy="1815882"/>
          </a:xfrm>
        </p:spPr>
        <p:txBody>
          <a:bodyPr/>
          <a:lstStyle/>
          <a:p>
            <a:pPr algn="ctr"/>
            <a:r>
              <a:rPr lang="en-US" b="1" dirty="0" err="1" smtClean="0"/>
              <a:t>Thankyou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CDS-Hooks – When I’m asked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611" y="1737045"/>
            <a:ext cx="8563617" cy="2980611"/>
          </a:xfrm>
        </p:spPr>
        <p:txBody>
          <a:bodyPr/>
          <a:lstStyle/>
          <a:p>
            <a:r>
              <a:rPr lang="en-US" sz="2800" dirty="0" smtClean="0"/>
              <a:t>SMART on FHIR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App Store for Medicine</a:t>
            </a:r>
          </a:p>
          <a:p>
            <a:endParaRPr lang="en-US" sz="2800" dirty="0"/>
          </a:p>
          <a:p>
            <a:r>
              <a:rPr lang="en-US" sz="2800" dirty="0" smtClean="0"/>
              <a:t>CDS-Hooks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Google Maps - Turn by Turn Navigation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3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by Turn Navigation is Decision Support</a:t>
            </a:r>
            <a:endParaRPr lang="en-US" dirty="0"/>
          </a:p>
        </p:txBody>
      </p:sp>
      <p:pic>
        <p:nvPicPr>
          <p:cNvPr id="1026" name="Picture 2" descr="15cd0e68f7de453a42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43" y="1251907"/>
            <a:ext cx="2093692" cy="37239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5cd0e681d84899b82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2933701"/>
            <a:ext cx="2166022" cy="38526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8411" y="1251907"/>
            <a:ext cx="5431990" cy="49017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Delivers the perfect amount of information at </a:t>
            </a:r>
            <a:r>
              <a:rPr lang="en-US" sz="2000" b="1" u="sng" dirty="0" smtClean="0"/>
              <a:t>exactly</a:t>
            </a:r>
            <a:r>
              <a:rPr lang="en-US" sz="2000" dirty="0" smtClean="0"/>
              <a:t> the right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Based on latest relevant </a:t>
            </a:r>
            <a:r>
              <a:rPr lang="en-US" sz="2000" b="1" u="sng" dirty="0" smtClean="0"/>
              <a:t>data</a:t>
            </a:r>
            <a:endParaRPr lang="en-US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You’re always in </a:t>
            </a:r>
            <a:r>
              <a:rPr lang="en-US" sz="2000" b="1" u="sng" dirty="0" smtClean="0"/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Adapts</a:t>
            </a:r>
            <a:r>
              <a:rPr lang="en-US" sz="2000" dirty="0" smtClean="0"/>
              <a:t> to you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Allows for choice </a:t>
            </a:r>
            <a:r>
              <a:rPr lang="en-US" sz="2000" dirty="0"/>
              <a:t>and </a:t>
            </a:r>
            <a:r>
              <a:rPr lang="en-US" sz="2000" dirty="0" smtClean="0"/>
              <a:t>configurability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Provides </a:t>
            </a:r>
            <a:r>
              <a:rPr lang="en-US" sz="2000" b="1" u="sng" dirty="0" smtClean="0"/>
              <a:t>supplemental</a:t>
            </a:r>
            <a:r>
              <a:rPr lang="en-US" sz="2000" dirty="0" smtClean="0"/>
              <a:t>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intuitive user experience</a:t>
            </a:r>
            <a:endParaRPr lang="en-US" sz="20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Helps you reach a destination in the fastest and most cost effective fashion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Competition will continue to drive innovation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6093" y="4436075"/>
            <a:ext cx="3189108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CDS-Hooks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7807" y="1825406"/>
            <a:ext cx="8563617" cy="3207188"/>
          </a:xfrm>
        </p:spPr>
        <p:txBody>
          <a:bodyPr/>
          <a:lstStyle/>
          <a:p>
            <a:r>
              <a:rPr lang="en-US" sz="3200" i="1" dirty="0" smtClean="0"/>
              <a:t>“The </a:t>
            </a:r>
            <a:r>
              <a:rPr lang="en-US" sz="3200" i="1" dirty="0"/>
              <a:t>most profound technologies are those that </a:t>
            </a:r>
            <a:r>
              <a:rPr lang="en-US" sz="3200" i="1" dirty="0" smtClean="0"/>
              <a:t>disappear.  They </a:t>
            </a:r>
            <a:r>
              <a:rPr lang="en-US" sz="3200" i="1" dirty="0"/>
              <a:t>weave themselves into the fabric of everyday life until they are indistinguishable from </a:t>
            </a:r>
            <a:r>
              <a:rPr lang="en-US" sz="3200" i="1" dirty="0" smtClean="0"/>
              <a:t>it”</a:t>
            </a:r>
          </a:p>
          <a:p>
            <a:endParaRPr lang="en-US" dirty="0"/>
          </a:p>
          <a:p>
            <a:r>
              <a:rPr lang="en-US" dirty="0"/>
              <a:t>Mark Weiser, </a:t>
            </a:r>
            <a:r>
              <a:rPr lang="en-US" dirty="0" smtClean="0"/>
              <a:t>Chief Technology Officer, Xerox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79" b="35638"/>
          <a:stretch/>
        </p:blipFill>
        <p:spPr>
          <a:xfrm>
            <a:off x="0" y="631178"/>
            <a:ext cx="9088423" cy="49199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24" y="1980887"/>
            <a:ext cx="3002145" cy="96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39" y="3177160"/>
            <a:ext cx="3002145" cy="9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r="42802" b="37935"/>
          <a:stretch/>
        </p:blipFill>
        <p:spPr>
          <a:xfrm>
            <a:off x="1685165" y="253515"/>
            <a:ext cx="6601079" cy="6604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4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11976"/>
          <a:stretch/>
        </p:blipFill>
        <p:spPr>
          <a:xfrm>
            <a:off x="1045893" y="161841"/>
            <a:ext cx="7596399" cy="66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2" y="148866"/>
            <a:ext cx="8570657" cy="65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1"/>
          <a:stretch/>
        </p:blipFill>
        <p:spPr>
          <a:xfrm>
            <a:off x="251647" y="356049"/>
            <a:ext cx="8656821" cy="5607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2061807"/>
            <a:ext cx="3333919" cy="9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mier_Field_template">
  <a:themeElements>
    <a:clrScheme name="PremierPalette">
      <a:dk1>
        <a:srgbClr val="000000"/>
      </a:dk1>
      <a:lt1>
        <a:srgbClr val="FFFFFF"/>
      </a:lt1>
      <a:dk2>
        <a:srgbClr val="14375D"/>
      </a:dk2>
      <a:lt2>
        <a:srgbClr val="DBEEF3"/>
      </a:lt2>
      <a:accent1>
        <a:srgbClr val="2A6EBB"/>
      </a:accent1>
      <a:accent2>
        <a:srgbClr val="4BACC6"/>
      </a:accent2>
      <a:accent3>
        <a:srgbClr val="FF9E1B"/>
      </a:accent3>
      <a:accent4>
        <a:srgbClr val="A1CA6C"/>
      </a:accent4>
      <a:accent5>
        <a:srgbClr val="58A618"/>
      </a:accent5>
      <a:accent6>
        <a:srgbClr val="612141"/>
      </a:accent6>
      <a:hlink>
        <a:srgbClr val="2A6EBB"/>
      </a:hlink>
      <a:folHlink>
        <a:srgbClr val="75A7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mierPPTTemplate" id="{89C4286B-E2C7-C34C-B157-F32DBC8DCBE0}" vid="{1C164D77-9876-0A4D-8312-502233A2B6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40C41D7AF2445B4FE8F58F2DCD549" ma:contentTypeVersion="0" ma:contentTypeDescription="Create a new document." ma:contentTypeScope="" ma:versionID="b5151ce3f20d94f6d63a8d759c54b1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73DADE-F179-4E32-B8DE-8F2031878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C601E-D027-4F28-8776-A5A235A1F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8EF607-B462-48F9-BB05-7024B8690139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3032</TotalTime>
  <Words>340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Wingdings</vt:lpstr>
      <vt:lpstr>Premier_Field_template</vt:lpstr>
      <vt:lpstr>CDS-Hooks</vt:lpstr>
      <vt:lpstr>CDS-Hooks – When I’m asked</vt:lpstr>
      <vt:lpstr>Turn by Turn Navigation is Decision Support</vt:lpstr>
      <vt:lpstr>CDS-Hooks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 Choice – a CDS Hooks App</vt:lpstr>
      <vt:lpstr>Perfect Choice – a CDS Hooks App</vt:lpstr>
      <vt:lpstr>PowerPoint Presentation</vt:lpstr>
      <vt:lpstr>Custom Show 1</vt:lpstr>
    </vt:vector>
  </TitlesOfParts>
  <Company>Premier,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Harty, Bill</dc:creator>
  <cp:lastModifiedBy>Harty, Bill</cp:lastModifiedBy>
  <cp:revision>46</cp:revision>
  <cp:lastPrinted>2016-09-29T20:46:34Z</cp:lastPrinted>
  <dcterms:created xsi:type="dcterms:W3CDTF">2016-12-07T22:24:24Z</dcterms:created>
  <dcterms:modified xsi:type="dcterms:W3CDTF">2017-06-22T20:56:43Z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0x010100E6C40C41D7AF2445B4FE8F58F2DCD549</vt:lpwstr>
  </property>
  <property fmtid="{D5CDD505-2E9C-101B-9397-08002B2CF9AE}" pid="3" name="NG-ActivityEventIdentifier">
    <vt:lpwstr>05CD862CE1B726521F57F7CADE3994CF</vt:lpwstr>
  </property>
  <property fmtid="{D5CDD505-2E9C-101B-9397-08002B2CF9AE}" pid="4" name="NG-ActivityEventID">
    <vt:lpwstr>48611</vt:lpwstr>
  </property>
</Properties>
</file>