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tags/tag4.xml" ContentType="application/vnd.openxmlformats-officedocument.presentationml.tags+xml"/>
  <Override PartName="/ppt/embeddings/oleObject3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5"/>
  </p:sldMasterIdLst>
  <p:notesMasterIdLst>
    <p:notesMasterId r:id="rId13"/>
  </p:notesMasterIdLst>
  <p:handoutMasterIdLst>
    <p:handoutMasterId r:id="rId14"/>
  </p:handoutMasterIdLst>
  <p:sldIdLst>
    <p:sldId id="256" r:id="rId6"/>
    <p:sldId id="334" r:id="rId7"/>
    <p:sldId id="322" r:id="rId8"/>
    <p:sldId id="331" r:id="rId9"/>
    <p:sldId id="324" r:id="rId10"/>
    <p:sldId id="327" r:id="rId11"/>
    <p:sldId id="328" r:id="rId12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09" charset="0"/>
        <a:ea typeface="ヒラギノ角ゴ ProN W3" pitchFamily="-109" charset="-128"/>
        <a:cs typeface="ヒラギノ角ゴ ProN W3" pitchFamily="-109" charset="-128"/>
        <a:sym typeface="Gill Sans" pitchFamily="-109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09" charset="0"/>
        <a:ea typeface="ヒラギノ角ゴ ProN W3" pitchFamily="-109" charset="-128"/>
        <a:cs typeface="ヒラギノ角ゴ ProN W3" pitchFamily="-109" charset="-128"/>
        <a:sym typeface="Gill Sans" pitchFamily="-109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09" charset="0"/>
        <a:ea typeface="ヒラギノ角ゴ ProN W3" pitchFamily="-109" charset="-128"/>
        <a:cs typeface="ヒラギノ角ゴ ProN W3" pitchFamily="-109" charset="-128"/>
        <a:sym typeface="Gill Sans" pitchFamily="-109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09" charset="0"/>
        <a:ea typeface="ヒラギノ角ゴ ProN W3" pitchFamily="-109" charset="-128"/>
        <a:cs typeface="ヒラギノ角ゴ ProN W3" pitchFamily="-109" charset="-128"/>
        <a:sym typeface="Gill Sans" pitchFamily="-109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09" charset="0"/>
        <a:ea typeface="ヒラギノ角ゴ ProN W3" pitchFamily="-109" charset="-128"/>
        <a:cs typeface="ヒラギノ角ゴ ProN W3" pitchFamily="-109" charset="-128"/>
        <a:sym typeface="Gill Sans" pitchFamily="-109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pitchFamily="-109" charset="0"/>
        <a:ea typeface="ヒラギノ角ゴ ProN W3" pitchFamily="-109" charset="-128"/>
        <a:cs typeface="ヒラギノ角ゴ ProN W3" pitchFamily="-109" charset="-128"/>
        <a:sym typeface="Gill Sans" pitchFamily="-109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pitchFamily="-109" charset="0"/>
        <a:ea typeface="ヒラギノ角ゴ ProN W3" pitchFamily="-109" charset="-128"/>
        <a:cs typeface="ヒラギノ角ゴ ProN W3" pitchFamily="-109" charset="-128"/>
        <a:sym typeface="Gill Sans" pitchFamily="-109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pitchFamily="-109" charset="0"/>
        <a:ea typeface="ヒラギノ角ゴ ProN W3" pitchFamily="-109" charset="-128"/>
        <a:cs typeface="ヒラギノ角ゴ ProN W3" pitchFamily="-109" charset="-128"/>
        <a:sym typeface="Gill Sans" pitchFamily="-109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pitchFamily="-109" charset="0"/>
        <a:ea typeface="ヒラギノ角ゴ ProN W3" pitchFamily="-109" charset="-128"/>
        <a:cs typeface="ヒラギノ角ゴ ProN W3" pitchFamily="-109" charset="-128"/>
        <a:sym typeface="Gill Sans" pitchFamily="-109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9">
          <p15:clr>
            <a:srgbClr val="A4A3A4"/>
          </p15:clr>
        </p15:guide>
        <p15:guide id="2" orient="horz" pos="180">
          <p15:clr>
            <a:srgbClr val="A4A3A4"/>
          </p15:clr>
        </p15:guide>
        <p15:guide id="3" orient="horz" pos="660">
          <p15:clr>
            <a:srgbClr val="A4A3A4"/>
          </p15:clr>
        </p15:guide>
        <p15:guide id="4" orient="horz" pos="708">
          <p15:clr>
            <a:srgbClr val="A4A3A4"/>
          </p15:clr>
        </p15:guide>
        <p15:guide id="5" orient="horz" pos="2802">
          <p15:clr>
            <a:srgbClr val="A4A3A4"/>
          </p15:clr>
        </p15:guide>
        <p15:guide id="6" orient="horz" pos="2895">
          <p15:clr>
            <a:srgbClr val="A4A3A4"/>
          </p15:clr>
        </p15:guide>
        <p15:guide id="7" pos="2880">
          <p15:clr>
            <a:srgbClr val="A4A3A4"/>
          </p15:clr>
        </p15:guide>
        <p15:guide id="8" pos="240">
          <p15:clr>
            <a:srgbClr val="A4A3A4"/>
          </p15:clr>
        </p15:guide>
        <p15:guide id="9" pos="5568">
          <p15:clr>
            <a:srgbClr val="A4A3A4"/>
          </p15:clr>
        </p15:guide>
        <p15:guide id="10" pos="2736">
          <p15:clr>
            <a:srgbClr val="A4A3A4"/>
          </p15:clr>
        </p15:guide>
        <p15:guide id="11" pos="1488">
          <p15:clr>
            <a:srgbClr val="A4A3A4"/>
          </p15:clr>
        </p15:guide>
        <p15:guide id="12" pos="144">
          <p15:clr>
            <a:srgbClr val="A4A3A4"/>
          </p15:clr>
        </p15:guide>
        <p15:guide id="13" orient="horz" pos="2160">
          <p15:clr>
            <a:srgbClr val="A4A3A4"/>
          </p15:clr>
        </p15:guide>
        <p15:guide id="14" orient="horz" pos="240">
          <p15:clr>
            <a:srgbClr val="A4A3A4"/>
          </p15:clr>
        </p15:guide>
        <p15:guide id="15" orient="horz" pos="880">
          <p15:clr>
            <a:srgbClr val="A4A3A4"/>
          </p15:clr>
        </p15:guide>
        <p15:guide id="16" orient="horz" pos="944">
          <p15:clr>
            <a:srgbClr val="A4A3A4"/>
          </p15:clr>
        </p15:guide>
        <p15:guide id="17" orient="horz" pos="3736">
          <p15:clr>
            <a:srgbClr val="A4A3A4"/>
          </p15:clr>
        </p15:guide>
        <p15:guide id="18" orient="horz" pos="3860">
          <p15:clr>
            <a:srgbClr val="A4A3A4"/>
          </p15:clr>
        </p15:guide>
        <p15:guide id="19" orient="horz" pos="2112">
          <p15:clr>
            <a:srgbClr val="A4A3A4"/>
          </p15:clr>
        </p15:guide>
        <p15:guide id="20" orient="horz" pos="7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7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2" clrIdx="4">
    <p:extLst/>
  </p:cmAuthor>
  <p:cmAuthor id="6" name="Microsoft Office User" initials="Office [6]" lastIdx="1" clrIdx="5">
    <p:extLst/>
  </p:cmAuthor>
  <p:cmAuthor id="7" name="Microsoft Office User" initials="Office [7]" lastIdx="1" clrIdx="6">
    <p:extLst/>
  </p:cmAuthor>
  <p:cmAuthor id="8" name="Microsoft Office User" initials="Office [8]" lastIdx="2" clrIdx="7">
    <p:extLst/>
  </p:cmAuthor>
  <p:cmAuthor id="9" name="Microsoft Office User" initials="Office [9]" lastIdx="7" clrIdx="8">
    <p:extLst/>
  </p:cmAuthor>
  <p:cmAuthor id="10" name="Microsoft Office User" initials="Office [10]" lastIdx="1" clrIdx="9">
    <p:extLst/>
  </p:cmAuthor>
  <p:cmAuthor id="11" name="Microsoft Office User" initials="Office [11]" lastIdx="1" clrIdx="10">
    <p:extLst/>
  </p:cmAuthor>
  <p:cmAuthor id="12" name="Microsoft Office User" initials="Office [12]" lastIdx="1" clrIdx="11">
    <p:extLst/>
  </p:cmAuthor>
  <p:cmAuthor id="13" name="Microsoft Office User" initials="Office [13]" lastIdx="1" clrIdx="12">
    <p:extLst/>
  </p:cmAuthor>
  <p:cmAuthor id="14" name="Microsoft Office User" initials="Office [14]" lastIdx="1" clrIdx="13">
    <p:extLst/>
  </p:cmAuthor>
  <p:cmAuthor id="15" name="Microsoft Office User" initials="Office [15]" lastIdx="1" clrIdx="14">
    <p:extLst/>
  </p:cmAuthor>
  <p:cmAuthor id="16" name="Microsoft Office User" initials="Office [16]" lastIdx="1" clrIdx="15">
    <p:extLst/>
  </p:cmAuthor>
  <p:cmAuthor id="17" name="Microsoft Office User" initials="Office [17]" lastIdx="1" clrIdx="16">
    <p:extLst/>
  </p:cmAuthor>
  <p:cmAuthor id="18" name="Microsoft Office User" initials="Office [18]" lastIdx="1" clrIdx="17">
    <p:extLst/>
  </p:cmAuthor>
  <p:cmAuthor id="19" name="Microsoft Office User" initials="Office [19]" lastIdx="1" clrIdx="18">
    <p:extLst/>
  </p:cmAuthor>
  <p:cmAuthor id="20" name="Microsoft Office User" initials="Office [20]" lastIdx="1" clrIdx="19">
    <p:extLst/>
  </p:cmAuthor>
  <p:cmAuthor id="21" name="Microsoft Office User" initials="Office [21]" lastIdx="1" clrIdx="20">
    <p:extLst/>
  </p:cmAuthor>
  <p:cmAuthor id="22" name="Microsoft Office User" initials="Office [22]" lastIdx="2" clrIdx="21">
    <p:extLst/>
  </p:cmAuthor>
  <p:cmAuthor id="23" name="Microsoft Office User" initials="Office [23]" lastIdx="2" clrIdx="22">
    <p:extLst/>
  </p:cmAuthor>
  <p:cmAuthor id="24" name="Microsoft Office User" initials="Office [24]" lastIdx="1" clrIdx="23">
    <p:extLst/>
  </p:cmAuthor>
  <p:cmAuthor id="25" name="Becca Neely" initials="BN" lastIdx="0" clrIdx="24"/>
  <p:cmAuthor id="26" name="Jeffers, Kelly" initials="JK" lastIdx="4" clrIdx="2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677"/>
    <a:srgbClr val="004561"/>
    <a:srgbClr val="F7901E"/>
    <a:srgbClr val="004E6D"/>
    <a:srgbClr val="089BCD"/>
    <a:srgbClr val="0086B2"/>
    <a:srgbClr val="FFFFFF"/>
    <a:srgbClr val="ED8B00"/>
    <a:srgbClr val="079BCD"/>
    <a:srgbClr val="005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76159" autoAdjust="0"/>
  </p:normalViewPr>
  <p:slideViewPr>
    <p:cSldViewPr>
      <p:cViewPr>
        <p:scale>
          <a:sx n="69" d="100"/>
          <a:sy n="69" d="100"/>
        </p:scale>
        <p:origin x="-320" y="344"/>
      </p:cViewPr>
      <p:guideLst>
        <p:guide orient="horz" pos="1619"/>
        <p:guide orient="horz" pos="180"/>
        <p:guide orient="horz" pos="660"/>
        <p:guide orient="horz" pos="708"/>
        <p:guide orient="horz" pos="2802"/>
        <p:guide orient="horz" pos="2895"/>
        <p:guide orient="horz" pos="2160"/>
        <p:guide orient="horz" pos="240"/>
        <p:guide orient="horz" pos="880"/>
        <p:guide orient="horz" pos="944"/>
        <p:guide orient="horz" pos="3736"/>
        <p:guide orient="horz" pos="3860"/>
        <p:guide orient="horz" pos="2112"/>
        <p:guide orient="horz" pos="768"/>
        <p:guide pos="2880"/>
        <p:guide pos="240"/>
        <p:guide pos="5568"/>
        <p:guide pos="2736"/>
        <p:guide pos="1488"/>
        <p:guide pos="144"/>
      </p:guideLst>
    </p:cSldViewPr>
  </p:slideViewPr>
  <p:notesTextViewPr>
    <p:cViewPr>
      <p:scale>
        <a:sx n="50" d="100"/>
        <a:sy n="5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19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92" cy="458929"/>
          </a:xfrm>
          <a:prstGeom prst="rect">
            <a:avLst/>
          </a:prstGeom>
        </p:spPr>
        <p:txBody>
          <a:bodyPr vert="horz" lIns="90394" tIns="45197" rIns="90394" bIns="451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42" y="0"/>
            <a:ext cx="2971592" cy="458929"/>
          </a:xfrm>
          <a:prstGeom prst="rect">
            <a:avLst/>
          </a:prstGeom>
        </p:spPr>
        <p:txBody>
          <a:bodyPr vert="horz" lIns="90394" tIns="45197" rIns="90394" bIns="45197" rtlCol="0"/>
          <a:lstStyle>
            <a:lvl1pPr algn="r">
              <a:defRPr sz="1200"/>
            </a:lvl1pPr>
          </a:lstStyle>
          <a:p>
            <a:fld id="{34A84B68-B58E-480B-91AF-3CE396C9014A}" type="datetimeFigureOut">
              <a:rPr lang="en-US" smtClean="0"/>
              <a:t>6/26/17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071"/>
            <a:ext cx="2971592" cy="458929"/>
          </a:xfrm>
          <a:prstGeom prst="rect">
            <a:avLst/>
          </a:prstGeom>
        </p:spPr>
        <p:txBody>
          <a:bodyPr vert="horz" lIns="90394" tIns="45197" rIns="90394" bIns="451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42" y="8685071"/>
            <a:ext cx="2971592" cy="458929"/>
          </a:xfrm>
          <a:prstGeom prst="rect">
            <a:avLst/>
          </a:prstGeom>
        </p:spPr>
        <p:txBody>
          <a:bodyPr vert="horz" lIns="90394" tIns="45197" rIns="90394" bIns="45197" rtlCol="0" anchor="b"/>
          <a:lstStyle>
            <a:lvl1pPr algn="r">
              <a:defRPr sz="1200"/>
            </a:lvl1pPr>
          </a:lstStyle>
          <a:p>
            <a:fld id="{6411B425-0588-4F66-B800-A4DCBDD8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35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D90183A-CEC9-AE4E-B14E-EEC378C9BD77}" type="datetimeFigureOut">
              <a:rPr lang="en-US" smtClean="0"/>
              <a:pPr/>
              <a:t>6/26/17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464A4E3-5C8E-8448-9586-C3D39D06C2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2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A4E3-5C8E-8448-9586-C3D39D06C2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8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E236-950E-488F-932E-9B9F7B4834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7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Accelerator:</a:t>
            </a:r>
          </a:p>
          <a:p>
            <a:pPr marL="171431" indent="-171431">
              <a:buFont typeface="Arial" panose="020B0604020202020204" pitchFamily="34" charset="0"/>
              <a:buChar char="•"/>
            </a:pPr>
            <a:r>
              <a:rPr lang="en-US" dirty="0" smtClean="0"/>
              <a:t>Secure connection – not available to the broader internet</a:t>
            </a:r>
          </a:p>
          <a:p>
            <a:pPr marL="171431" indent="-171431">
              <a:buFont typeface="Arial" panose="020B0604020202020204" pitchFamily="34" charset="0"/>
              <a:buChar char="•"/>
            </a:pPr>
            <a:r>
              <a:rPr lang="en-US" dirty="0" smtClean="0"/>
              <a:t>Will want to highlight that implementation is even</a:t>
            </a:r>
            <a:r>
              <a:rPr lang="en-US" baseline="0" dirty="0" smtClean="0"/>
              <a:t> easier/cheaper if </a:t>
            </a:r>
            <a:r>
              <a:rPr lang="en-US" baseline="0" dirty="0" err="1" smtClean="0"/>
              <a:t>CompletEPA</a:t>
            </a:r>
            <a:r>
              <a:rPr lang="en-US" baseline="0" dirty="0" smtClean="0"/>
              <a:t> is implemented (up to 2 </a:t>
            </a:r>
            <a:r>
              <a:rPr lang="en-US" baseline="0" dirty="0" err="1" smtClean="0"/>
              <a:t>wks</a:t>
            </a:r>
            <a:r>
              <a:rPr lang="en-US" baseline="0" dirty="0" smtClean="0"/>
              <a:t>)</a:t>
            </a:r>
          </a:p>
          <a:p>
            <a:pPr marL="628581" lvl="1" indent="-171431">
              <a:buFont typeface="Arial" panose="020B0604020202020204" pitchFamily="34" charset="0"/>
              <a:buChar char="•"/>
            </a:pPr>
            <a:r>
              <a:rPr lang="en-US" baseline="0" dirty="0" smtClean="0"/>
              <a:t>Without Accelerator implemented (up to 6 </a:t>
            </a:r>
            <a:r>
              <a:rPr lang="en-US" baseline="0" dirty="0" err="1" smtClean="0"/>
              <a:t>wks</a:t>
            </a:r>
            <a:r>
              <a:rPr lang="en-US" baseline="0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Native:</a:t>
            </a:r>
          </a:p>
          <a:p>
            <a:pPr marL="171431" indent="-171431">
              <a:buFont typeface="Arial" panose="020B0604020202020204" pitchFamily="34" charset="0"/>
              <a:buChar char="•"/>
            </a:pPr>
            <a:r>
              <a:rPr lang="en-US" dirty="0" smtClean="0"/>
              <a:t>Vendor</a:t>
            </a:r>
            <a:r>
              <a:rPr lang="en-US" baseline="0" dirty="0" smtClean="0"/>
              <a:t> parses data elements from messages and renders them in their own UI</a:t>
            </a:r>
          </a:p>
          <a:p>
            <a:pPr marL="171431" indent="-171431">
              <a:buFont typeface="Arial" panose="020B0604020202020204" pitchFamily="34" charset="0"/>
              <a:buChar char="•"/>
            </a:pPr>
            <a:r>
              <a:rPr lang="en-US" baseline="0" dirty="0" smtClean="0"/>
              <a:t>Follow loose guidelines</a:t>
            </a:r>
          </a:p>
          <a:p>
            <a:pPr marL="171431" indent="-171431">
              <a:buFont typeface="Arial" panose="020B0604020202020204" pitchFamily="34" charset="0"/>
              <a:buChar char="•"/>
            </a:pPr>
            <a:r>
              <a:rPr lang="en-US" baseline="0" dirty="0" smtClean="0"/>
              <a:t>Up to 12 weeks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SMART:</a:t>
            </a:r>
          </a:p>
          <a:p>
            <a:pPr marL="171431" indent="-171431">
              <a:buFont typeface="Arial" panose="020B0604020202020204" pitchFamily="34" charset="0"/>
              <a:buChar char="•"/>
            </a:pPr>
            <a:r>
              <a:rPr lang="en-US" dirty="0" smtClean="0"/>
              <a:t>Container: Entirely</a:t>
            </a:r>
            <a:r>
              <a:rPr lang="en-US" baseline="0" dirty="0" smtClean="0"/>
              <a:t> uses </a:t>
            </a:r>
            <a:r>
              <a:rPr lang="en-US" baseline="0" dirty="0" err="1" smtClean="0"/>
              <a:t>Surescripts</a:t>
            </a:r>
            <a:r>
              <a:rPr lang="en-US" baseline="0" dirty="0" smtClean="0"/>
              <a:t> UI</a:t>
            </a:r>
          </a:p>
          <a:p>
            <a:pPr marL="628581" lvl="1" indent="-171431">
              <a:buFont typeface="Arial" panose="020B0604020202020204" pitchFamily="34" charset="0"/>
              <a:buChar char="•"/>
            </a:pPr>
            <a:r>
              <a:rPr lang="en-US" baseline="0" dirty="0" smtClean="0"/>
              <a:t>Estimated: up to 12 weeks* </a:t>
            </a:r>
            <a:r>
              <a:rPr lang="en-US" baseline="0" dirty="0" smtClean="0">
                <a:sym typeface="Wingdings" panose="05000000000000000000" pitchFamily="2" charset="2"/>
              </a:rPr>
              <a:t> “Current estimate based on initial development/assessment discussions with partners.”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0DD53-EEF1-40C7-9488-1B26FFB61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3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E236-950E-488F-932E-9B9F7B4834D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8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56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14868" y="1137872"/>
            <a:ext cx="8458200" cy="3225899"/>
          </a:xfrm>
        </p:spPr>
        <p:txBody>
          <a:bodyPr anchor="b" anchorCtr="0"/>
          <a:lstStyle>
            <a:lvl1pPr>
              <a:lnSpc>
                <a:spcPts val="6200"/>
              </a:lnSpc>
              <a:defRPr sz="6000" cap="all" spc="1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title</a:t>
            </a:r>
            <a:br>
              <a:rPr lang="en-US" dirty="0" smtClean="0"/>
            </a:br>
            <a:r>
              <a:rPr lang="en-US" dirty="0" smtClean="0"/>
              <a:t>slide headline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868" y="4611488"/>
            <a:ext cx="8458200" cy="1676401"/>
          </a:xfrm>
        </p:spPr>
        <p:txBody>
          <a:bodyPr/>
          <a:lstStyle>
            <a:lvl1pPr marL="0" indent="0" algn="l">
              <a:buNone/>
              <a:defRPr sz="2000" b="0" cap="all" spc="150">
                <a:solidFill>
                  <a:srgbClr val="089BCD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458200" y="6856412"/>
            <a:ext cx="304800" cy="1588"/>
          </a:xfrm>
          <a:prstGeom prst="line">
            <a:avLst/>
          </a:prstGeom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31800" y="4485746"/>
            <a:ext cx="457200" cy="1588"/>
          </a:xfrm>
          <a:prstGeom prst="line">
            <a:avLst/>
          </a:prstGeom>
          <a:ln w="38100" cap="flat" cmpd="sng" algn="ctr">
            <a:solidFill>
              <a:srgbClr val="079BC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81001" y="6216164"/>
            <a:ext cx="8119532" cy="3680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Copyright © 2017 by Surescripts, LLC.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Surescripts_no tag-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622000"/>
            <a:ext cx="1219200" cy="3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400800" cy="6858000"/>
          </a:xfrm>
          <a:prstGeom prst="rect">
            <a:avLst/>
          </a:prstGeom>
          <a:solidFill>
            <a:srgbClr val="008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562600" y="0"/>
            <a:ext cx="3581400" cy="6858000"/>
          </a:xfrm>
          <a:prstGeom prst="rect">
            <a:avLst/>
          </a:prstGeom>
          <a:solidFill>
            <a:srgbClr val="089B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88350" y="6287889"/>
            <a:ext cx="450850" cy="570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fld id="{A839EEC8-8AC5-E349-94CD-0321B7AA8B1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58200" y="6856412"/>
            <a:ext cx="304800" cy="1588"/>
          </a:xfrm>
          <a:prstGeom prst="line">
            <a:avLst/>
          </a:prstGeom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0900" y="310555"/>
            <a:ext cx="330200" cy="342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381001" y="6216164"/>
            <a:ext cx="8119532" cy="3680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Copyright © 2017 by Surescripts, LLC.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466667" y="962028"/>
            <a:ext cx="304800" cy="1588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750308" y="4796058"/>
            <a:ext cx="35509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029200"/>
            <a:ext cx="4724400" cy="1187449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456267"/>
            <a:ext cx="4724400" cy="3115733"/>
          </a:xfrm>
        </p:spPr>
        <p:txBody>
          <a:bodyPr/>
          <a:lstStyle>
            <a:lvl1pPr marL="0" indent="0" algn="r">
              <a:buNone/>
              <a:defRPr sz="5500" b="1" cap="all" spc="-100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179387" indent="0">
              <a:buNone/>
              <a:defRPr sz="50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403225" indent="0">
              <a:buNone/>
              <a:defRPr sz="50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628650" indent="0">
              <a:buNone/>
              <a:defRPr sz="50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865187" indent="0">
              <a:buNone/>
              <a:defRPr sz="50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91200" y="1524000"/>
            <a:ext cx="3048000" cy="4876800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179387" indent="0" algn="l">
              <a:buNone/>
              <a:defRPr/>
            </a:lvl2pPr>
            <a:lvl3pPr marL="403225" indent="0" algn="l">
              <a:buNone/>
              <a:defRPr/>
            </a:lvl3pPr>
            <a:lvl4pPr marL="628650" indent="0" algn="l">
              <a:buNone/>
              <a:defRPr/>
            </a:lvl4pPr>
            <a:lvl5pPr marL="865187" indent="0" algn="l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Headlin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81400" y="0"/>
            <a:ext cx="5562600" cy="6858000"/>
          </a:xfrm>
          <a:prstGeom prst="rect">
            <a:avLst/>
          </a:prstGeom>
          <a:solidFill>
            <a:srgbClr val="F79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1435099"/>
            <a:ext cx="2895599" cy="2540528"/>
          </a:xfrm>
        </p:spPr>
        <p:txBody>
          <a:bodyPr anchor="t" anchorCtr="0"/>
          <a:lstStyle>
            <a:lvl1pPr algn="l">
              <a:defRPr sz="2800" b="1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3810000" y="1435100"/>
            <a:ext cx="5105400" cy="4432300"/>
          </a:xfrm>
        </p:spPr>
        <p:txBody>
          <a:bodyPr/>
          <a:lstStyle>
            <a:lvl1pPr marL="176213" indent="-176213" algn="l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396875" indent="-168275" algn="l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3pPr>
            <a:lvl4pPr marL="628650" indent="-171450" algn="l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 marL="804863" indent="-119063" algn="l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458200" y="6856412"/>
            <a:ext cx="304800" cy="1588"/>
          </a:xfrm>
          <a:prstGeom prst="line">
            <a:avLst/>
          </a:prstGeom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0900" y="310555"/>
            <a:ext cx="330200" cy="342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466667" y="962028"/>
            <a:ext cx="304800" cy="1588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7901E"/>
          </a:solidFill>
          <a:ln>
            <a:solidFill>
              <a:srgbClr val="FF7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57200" y="990600"/>
            <a:ext cx="7239000" cy="31242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l"/>
            <a:endParaRPr lang="en-US" sz="2000" dirty="0" err="1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04800" y="6260068"/>
            <a:ext cx="883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0"/>
              </a:spcBef>
            </a:pPr>
            <a:endParaRPr lang="en-US" sz="18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0900" y="310555"/>
            <a:ext cx="330200" cy="3429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88350" y="6287889"/>
            <a:ext cx="450850" cy="570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81001" y="6216164"/>
            <a:ext cx="8119532" cy="3680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pPr algn="l"/>
            <a:r>
              <a:rPr lang="en-US" dirty="0" smtClean="0"/>
              <a:t>Copyright © 2017 by Surescripts, LLC. All rights reserved.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466667" y="962028"/>
            <a:ext cx="304800" cy="1588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400" y="2743200"/>
            <a:ext cx="889000" cy="596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14800" y="2743200"/>
            <a:ext cx="914400" cy="596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10400" y="2743200"/>
            <a:ext cx="914400" cy="596900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81000"/>
            <a:ext cx="7315200" cy="1866305"/>
          </a:xfrm>
        </p:spPr>
        <p:txBody>
          <a:bodyPr anchor="b" anchorCtr="0"/>
          <a:lstStyle>
            <a:lvl1pPr marL="0" indent="0" algn="ctr">
              <a:buNone/>
              <a:defRPr sz="5400" b="1" cap="all" spc="-100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568700"/>
            <a:ext cx="2057400" cy="685800"/>
          </a:xfrm>
        </p:spPr>
        <p:txBody>
          <a:bodyPr/>
          <a:lstStyle>
            <a:lvl1pPr marL="0" indent="0" algn="ctr">
              <a:buNone/>
              <a:defRPr sz="2000" b="1" cap="all" spc="100" baseline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Idea </a:t>
            </a:r>
            <a:br>
              <a:rPr lang="en-US" dirty="0" smtClean="0"/>
            </a:b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186766"/>
            <a:ext cx="2057400" cy="190923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485444" y="3568700"/>
            <a:ext cx="2057400" cy="685800"/>
          </a:xfrm>
        </p:spPr>
        <p:txBody>
          <a:bodyPr/>
          <a:lstStyle>
            <a:lvl1pPr marL="0" indent="0" algn="ctr">
              <a:buNone/>
              <a:defRPr sz="2000" b="1" cap="all" spc="100" baseline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Idea </a:t>
            </a:r>
            <a:br>
              <a:rPr lang="en-US" dirty="0" smtClean="0"/>
            </a:b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485444" y="4186766"/>
            <a:ext cx="2057400" cy="190923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412089" y="3568700"/>
            <a:ext cx="2057400" cy="685800"/>
          </a:xfrm>
        </p:spPr>
        <p:txBody>
          <a:bodyPr/>
          <a:lstStyle>
            <a:lvl1pPr marL="0" indent="0" algn="ctr">
              <a:buNone/>
              <a:defRPr sz="2000" b="1" cap="all" spc="100" baseline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Idea </a:t>
            </a:r>
            <a:br>
              <a:rPr lang="en-US" dirty="0" smtClean="0"/>
            </a:b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412089" y="4186766"/>
            <a:ext cx="2057400" cy="190923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3052410" y="2744788"/>
            <a:ext cx="0" cy="335121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047980" y="2759873"/>
            <a:ext cx="0" cy="333612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56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0900" y="310555"/>
            <a:ext cx="330200" cy="3429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88350" y="6287889"/>
            <a:ext cx="450850" cy="570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466667" y="962028"/>
            <a:ext cx="304800" cy="1588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400" y="2743200"/>
            <a:ext cx="889000" cy="596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14800" y="2743200"/>
            <a:ext cx="914400" cy="596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10400" y="2743200"/>
            <a:ext cx="914400" cy="5969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81000"/>
            <a:ext cx="7315200" cy="1866305"/>
          </a:xfrm>
        </p:spPr>
        <p:txBody>
          <a:bodyPr anchor="b" anchorCtr="0"/>
          <a:lstStyle>
            <a:lvl1pPr marL="0" indent="0" algn="ctr">
              <a:buNone/>
              <a:defRPr sz="5400" b="1" cap="all" spc="-100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3568700"/>
            <a:ext cx="2057400" cy="685800"/>
          </a:xfrm>
        </p:spPr>
        <p:txBody>
          <a:bodyPr/>
          <a:lstStyle>
            <a:lvl1pPr marL="0" indent="0" algn="ctr">
              <a:buNone/>
              <a:defRPr sz="2000" b="1" cap="all" spc="100" baseline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Idea </a:t>
            </a:r>
            <a:br>
              <a:rPr lang="en-US" dirty="0" smtClean="0"/>
            </a:b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186766"/>
            <a:ext cx="2057400" cy="190923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485444" y="3568700"/>
            <a:ext cx="2057400" cy="685800"/>
          </a:xfrm>
        </p:spPr>
        <p:txBody>
          <a:bodyPr/>
          <a:lstStyle>
            <a:lvl1pPr marL="0" indent="0" algn="ctr">
              <a:buNone/>
              <a:defRPr sz="2000" b="1" cap="all" spc="100" baseline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Idea </a:t>
            </a:r>
            <a:br>
              <a:rPr lang="en-US" dirty="0" smtClean="0"/>
            </a:b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85444" y="4186766"/>
            <a:ext cx="2057400" cy="190923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412089" y="3568700"/>
            <a:ext cx="2057400" cy="685800"/>
          </a:xfrm>
        </p:spPr>
        <p:txBody>
          <a:bodyPr/>
          <a:lstStyle>
            <a:lvl1pPr marL="0" indent="0" algn="ctr">
              <a:buNone/>
              <a:defRPr sz="2000" b="1" cap="all" spc="100" baseline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 smtClean="0"/>
              <a:t>Idea </a:t>
            </a:r>
            <a:br>
              <a:rPr lang="en-US" dirty="0" smtClean="0"/>
            </a:b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412089" y="4186766"/>
            <a:ext cx="2057400" cy="190923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3052410" y="2744788"/>
            <a:ext cx="0" cy="335121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6047980" y="2759873"/>
            <a:ext cx="0" cy="333612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89B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88350" y="6287889"/>
            <a:ext cx="450850" cy="570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fld id="{A839EEC8-8AC5-E349-94CD-0321B7AA8B1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458200" y="6856412"/>
            <a:ext cx="304800" cy="1588"/>
          </a:xfrm>
          <a:prstGeom prst="line">
            <a:avLst/>
          </a:prstGeom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0900" y="310555"/>
            <a:ext cx="330200" cy="342900"/>
          </a:xfrm>
          <a:prstGeom prst="rect">
            <a:avLst/>
          </a:prstGeom>
        </p:spPr>
      </p:pic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8388350" y="6287889"/>
            <a:ext cx="450850" cy="570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466667" y="962028"/>
            <a:ext cx="304800" cy="1588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-110067"/>
            <a:ext cx="2705100" cy="4148668"/>
          </a:xfrm>
        </p:spPr>
        <p:txBody>
          <a:bodyPr/>
          <a:lstStyle>
            <a:lvl1pPr marL="0" indent="0">
              <a:buNone/>
              <a:defRPr sz="300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400" y="536222"/>
            <a:ext cx="5943600" cy="3581400"/>
          </a:xfrm>
        </p:spPr>
        <p:txBody>
          <a:bodyPr anchor="ctr" anchorCtr="0"/>
          <a:lstStyle>
            <a:lvl1pPr>
              <a:lnSpc>
                <a:spcPts val="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4267199"/>
            <a:ext cx="5194300" cy="202068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79387" indent="0">
              <a:buNone/>
              <a:defRPr/>
            </a:lvl2pPr>
            <a:lvl3pPr marL="403225" indent="0">
              <a:buNone/>
              <a:defRPr/>
            </a:lvl3pPr>
            <a:lvl4pPr marL="628650" indent="0">
              <a:buNone/>
              <a:defRPr/>
            </a:lvl4pPr>
            <a:lvl5pPr marL="865187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901E"/>
          </a:solidFill>
          <a:ln>
            <a:solidFill>
              <a:srgbClr val="F790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868" y="1143000"/>
            <a:ext cx="8458200" cy="26177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62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headline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6400" y="3924802"/>
            <a:ext cx="457200" cy="1588"/>
          </a:xfrm>
          <a:prstGeom prst="line">
            <a:avLst/>
          </a:prstGeom>
          <a:ln w="38100" cap="flat" cmpd="sng" algn="ctr">
            <a:solidFill>
              <a:srgbClr val="079BC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458200" y="6856412"/>
            <a:ext cx="304800" cy="1588"/>
          </a:xfrm>
          <a:prstGeom prst="line">
            <a:avLst/>
          </a:prstGeom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88350" y="6287889"/>
            <a:ext cx="450850" cy="57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0900" y="310555"/>
            <a:ext cx="330200" cy="3429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81001" y="6216164"/>
            <a:ext cx="8119532" cy="3680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Copyright © 2017 by Surescripts, LLC.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466667" y="962028"/>
            <a:ext cx="304800" cy="1588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solidFill>
              <a:srgbClr val="089BC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868" y="838200"/>
            <a:ext cx="8458200" cy="29100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headline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6400" y="3924802"/>
            <a:ext cx="457200" cy="1588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458200" y="6856412"/>
            <a:ext cx="304800" cy="1588"/>
          </a:xfrm>
          <a:prstGeom prst="line">
            <a:avLst/>
          </a:prstGeom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88350" y="6287889"/>
            <a:ext cx="450850" cy="57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0900" y="310555"/>
            <a:ext cx="330200" cy="3429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81001" y="6216164"/>
            <a:ext cx="8119532" cy="3680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Copyright © 2017 by Surescripts, LLC.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466667" y="962028"/>
            <a:ext cx="304800" cy="1588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6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2283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501422"/>
            <a:ext cx="8458200" cy="4569179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baseline="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03225" marR="0" indent="-2238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 baseline="0">
                <a:solidFill>
                  <a:schemeClr val="bg2"/>
                </a:solidFill>
              </a:defRPr>
            </a:lvl2pPr>
            <a:lvl3pPr marL="628650" marR="0" indent="-225425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400" b="0" i="0" kern="1200" baseline="0" dirty="0" smtClean="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865188" marR="0" indent="-2365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089025" marR="0" indent="-2238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bg2"/>
                </a:solidFill>
              </a:defRPr>
            </a:lvl5pPr>
          </a:lstStyle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Click to edit text</a:t>
            </a:r>
          </a:p>
          <a:p>
            <a:pPr marL="403225" marR="0" lvl="1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Second level</a:t>
            </a:r>
          </a:p>
          <a:p>
            <a:pPr marL="628650" marR="0" lvl="2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0" y="6287889"/>
            <a:ext cx="450850" cy="570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0999" y="1501423"/>
            <a:ext cx="4097215" cy="4569178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baseline="0">
                <a:solidFill>
                  <a:schemeClr val="bg2"/>
                </a:solidFill>
              </a:defRPr>
            </a:lvl1pPr>
            <a:lvl2pPr marL="403225" marR="0" indent="-2238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solidFill>
                  <a:schemeClr val="bg2"/>
                </a:solidFill>
              </a:defRPr>
            </a:lvl2pPr>
            <a:lvl3pPr marL="628650" marR="0" indent="-225425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chemeClr val="bg2"/>
                </a:solidFill>
              </a:defRPr>
            </a:lvl3pPr>
            <a:lvl4pPr marL="865188" marR="0" indent="-2365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bg2"/>
                </a:solidFill>
              </a:defRPr>
            </a:lvl4pPr>
            <a:lvl5pPr marL="1089025" marR="0" indent="-2238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Click to edit text</a:t>
            </a:r>
          </a:p>
          <a:p>
            <a:pPr marL="403225" marR="0" lvl="1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Second level</a:t>
            </a:r>
          </a:p>
          <a:p>
            <a:pPr marL="628650" marR="0" lvl="2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Third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88350" y="6287889"/>
            <a:ext cx="450850" cy="570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526215" y="834013"/>
            <a:ext cx="914400" cy="914400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algn="l"/>
            <a:endParaRPr lang="en-US" sz="2000" dirty="0" err="1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405257" y="620486"/>
            <a:ext cx="914400" cy="914400"/>
          </a:xfrm>
          <a:prstGeom prst="rect">
            <a:avLst/>
          </a:prstGeom>
          <a:noFill/>
        </p:spPr>
        <p:txBody>
          <a:bodyPr wrap="none" rtlCol="0" anchor="t" anchorCtr="0">
            <a:noAutofit/>
          </a:bodyPr>
          <a:lstStyle/>
          <a:p>
            <a:pPr algn="l"/>
            <a:endParaRPr lang="en-US" sz="2000" dirty="0" err="1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724400" y="1501423"/>
            <a:ext cx="4114800" cy="4569178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baseline="0">
                <a:solidFill>
                  <a:schemeClr val="bg2"/>
                </a:solidFill>
              </a:defRPr>
            </a:lvl1pPr>
            <a:lvl2pPr marL="403225" marR="0" indent="-2238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solidFill>
                  <a:schemeClr val="bg2"/>
                </a:solidFill>
              </a:defRPr>
            </a:lvl2pPr>
            <a:lvl3pPr marL="628650" marR="0" indent="-225425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chemeClr val="bg2"/>
                </a:solidFill>
              </a:defRPr>
            </a:lvl3pPr>
            <a:lvl4pPr marL="865188" marR="0" indent="-2365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bg2"/>
                </a:solidFill>
              </a:defRPr>
            </a:lvl4pPr>
            <a:lvl5pPr marL="1089025" marR="0" indent="-2238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Click to edit text</a:t>
            </a:r>
          </a:p>
          <a:p>
            <a:pPr marL="403225" marR="0" lvl="1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Second level</a:t>
            </a:r>
          </a:p>
          <a:p>
            <a:pPr marL="628650" marR="0" lvl="2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7796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88350" y="6287889"/>
            <a:ext cx="450850" cy="570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781800" y="0"/>
            <a:ext cx="23622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6096000" cy="8127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447800"/>
            <a:ext cx="6096000" cy="4622801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chemeClr val="bg2"/>
                </a:solidFill>
              </a:defRPr>
            </a:lvl1pPr>
            <a:lvl2pPr marL="403225" marR="0" indent="-2238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600">
                <a:solidFill>
                  <a:schemeClr val="bg2"/>
                </a:solidFill>
              </a:defRPr>
            </a:lvl2pPr>
            <a:lvl3pPr marL="628650" marR="0" indent="-225425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chemeClr val="bg2"/>
                </a:solidFill>
              </a:defRPr>
            </a:lvl3pPr>
            <a:lvl4pPr marL="865188" marR="0" indent="-2365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chemeClr val="bg2"/>
                </a:solidFill>
              </a:defRPr>
            </a:lvl4pPr>
            <a:lvl5pPr marL="1089025" marR="0" indent="-2238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chemeClr val="bg2"/>
                </a:solidFill>
              </a:defRPr>
            </a:lvl5pPr>
          </a:lstStyle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Click to edit text</a:t>
            </a:r>
          </a:p>
          <a:p>
            <a:pPr marL="403225" marR="0" lvl="1" indent="-2238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Second Level</a:t>
            </a:r>
          </a:p>
          <a:p>
            <a:pPr marL="628650" marR="0" lvl="2" indent="-225425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934200" y="2167682"/>
            <a:ext cx="2057400" cy="3561676"/>
          </a:xfrm>
        </p:spPr>
        <p:txBody>
          <a:bodyPr/>
          <a:lstStyle>
            <a:lvl1pPr marL="109538" indent="-109538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934200" y="1456481"/>
            <a:ext cx="2057400" cy="711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58200" y="6856412"/>
            <a:ext cx="304800" cy="1588"/>
          </a:xfrm>
          <a:prstGeom prst="line">
            <a:avLst/>
          </a:prstGeom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88350" y="6287889"/>
            <a:ext cx="450850" cy="57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0900" y="310555"/>
            <a:ext cx="330200" cy="3429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466667" y="962028"/>
            <a:ext cx="304800" cy="1588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781800" y="0"/>
            <a:ext cx="2362200" cy="6858000"/>
          </a:xfrm>
          <a:prstGeom prst="rect">
            <a:avLst/>
          </a:prstGeom>
          <a:solidFill>
            <a:srgbClr val="F7901E"/>
          </a:solidFill>
          <a:ln>
            <a:solidFill>
              <a:srgbClr val="F790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6096000" cy="8127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447800"/>
            <a:ext cx="6096000" cy="4622801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chemeClr val="bg2"/>
                </a:solidFill>
              </a:defRPr>
            </a:lvl1pPr>
            <a:lvl2pPr marL="403225" marR="0" indent="-2238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600">
                <a:solidFill>
                  <a:schemeClr val="bg2"/>
                </a:solidFill>
              </a:defRPr>
            </a:lvl2pPr>
            <a:lvl3pPr marL="628650" marR="0" indent="-225425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bg2"/>
                </a:solidFill>
              </a:defRPr>
            </a:lvl3pPr>
            <a:lvl4pPr marL="865188" marR="0" indent="-2365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bg2"/>
                </a:solidFill>
              </a:defRPr>
            </a:lvl4pPr>
            <a:lvl5pPr marL="1089025" marR="0" indent="-2238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bg2"/>
                </a:solidFill>
              </a:defRPr>
            </a:lvl5pPr>
          </a:lstStyle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Click to edit text</a:t>
            </a:r>
          </a:p>
          <a:p>
            <a:pPr marL="403225" marR="0" lvl="1" indent="-223838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Second Level</a:t>
            </a:r>
          </a:p>
          <a:p>
            <a:pPr marL="628650" marR="0" lvl="2" indent="-225425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Third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458200" y="6856412"/>
            <a:ext cx="304800" cy="1588"/>
          </a:xfrm>
          <a:prstGeom prst="line">
            <a:avLst/>
          </a:prstGeom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88350" y="6287889"/>
            <a:ext cx="450850" cy="57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0900" y="310555"/>
            <a:ext cx="330200" cy="3429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466667" y="962028"/>
            <a:ext cx="304800" cy="1588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934200" y="2167682"/>
            <a:ext cx="2057400" cy="3561676"/>
          </a:xfrm>
        </p:spPr>
        <p:txBody>
          <a:bodyPr/>
          <a:lstStyle>
            <a:lvl1pPr marL="109538" indent="-109538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934200" y="1456481"/>
            <a:ext cx="2057400" cy="711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 cap="all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6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Head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" y="0"/>
            <a:ext cx="5562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388350" y="6287889"/>
            <a:ext cx="450850" cy="570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2"/>
                </a:solidFill>
                <a:latin typeface="Arial" panose="020B0604020202020204" pitchFamily="34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81001" y="6216164"/>
            <a:ext cx="8119532" cy="3680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Copyright © 2017 by Surescripts, LLC.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50308" y="4796058"/>
            <a:ext cx="35509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91200" y="1524000"/>
            <a:ext cx="3048000" cy="4876800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179387" indent="0" algn="l">
              <a:buNone/>
              <a:defRPr/>
            </a:lvl2pPr>
            <a:lvl3pPr marL="403225" indent="0" algn="l">
              <a:buNone/>
              <a:defRPr/>
            </a:lvl3pPr>
            <a:lvl4pPr marL="628650" indent="0" algn="l">
              <a:buNone/>
              <a:defRPr/>
            </a:lvl4pPr>
            <a:lvl5pPr marL="865187" indent="0" algn="l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029200"/>
            <a:ext cx="4724400" cy="1187449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456267"/>
            <a:ext cx="4724400" cy="3115733"/>
          </a:xfrm>
        </p:spPr>
        <p:txBody>
          <a:bodyPr/>
          <a:lstStyle>
            <a:lvl1pPr marL="0" indent="0" algn="r">
              <a:buNone/>
              <a:defRPr sz="5500" b="1" cap="all" spc="-100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179387" indent="0">
              <a:buNone/>
              <a:defRPr sz="50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403225" indent="0">
              <a:buNone/>
              <a:defRPr sz="50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628650" indent="0">
              <a:buNone/>
              <a:defRPr sz="50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865187" indent="0">
              <a:buNone/>
              <a:defRPr sz="50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vmlDrawing" Target="../drawings/vmlDrawing1.vml"/><Relationship Id="rId17" Type="http://schemas.openxmlformats.org/officeDocument/2006/relationships/tags" Target="../tags/tag2.xml"/><Relationship Id="rId18" Type="http://schemas.openxmlformats.org/officeDocument/2006/relationships/oleObject" Target="../embeddings/oleObject1.bin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067244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" name="think-cell Slide" r:id="rId18" imgW="216" imgH="216" progId="TCLayout.ActiveDocument.1">
                  <p:embed/>
                </p:oleObj>
              </mc:Choice>
              <mc:Fallback>
                <p:oleObj name="think-cell Slide" r:id="rId18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950200" cy="8127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97016"/>
            <a:ext cx="8458200" cy="45735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0" y="6287889"/>
            <a:ext cx="450850" cy="570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A839EEC8-8AC5-E349-94CD-0321B7AA8B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81001" y="6216164"/>
            <a:ext cx="8119532" cy="3680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pPr algn="l"/>
            <a:r>
              <a:rPr lang="en-US" dirty="0" smtClean="0"/>
              <a:t>Copyright © 2017 by Surescripts, LLC. All rights reserved.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70900" y="6856412"/>
            <a:ext cx="304800" cy="1588"/>
          </a:xfrm>
          <a:prstGeom prst="line">
            <a:avLst/>
          </a:prstGeom>
          <a:ln w="127000" cap="flat" cmpd="sng" algn="ctr">
            <a:solidFill>
              <a:srgbClr val="F7901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81508" y="1219200"/>
            <a:ext cx="35509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2" r:id="rId2"/>
    <p:sldLayoutId id="2147483702" r:id="rId3"/>
    <p:sldLayoutId id="2147483691" r:id="rId4"/>
    <p:sldLayoutId id="2147483693" r:id="rId5"/>
    <p:sldLayoutId id="2147483695" r:id="rId6"/>
    <p:sldLayoutId id="2147483696" r:id="rId7"/>
    <p:sldLayoutId id="2147483703" r:id="rId8"/>
    <p:sldLayoutId id="2147483697" r:id="rId9"/>
    <p:sldLayoutId id="2147483708" r:id="rId10"/>
    <p:sldLayoutId id="2147483706" r:id="rId11"/>
    <p:sldLayoutId id="2147483707" r:id="rId12"/>
    <p:sldLayoutId id="2147483710" r:id="rId13"/>
    <p:sldLayoutId id="214748371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30" baseline="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176213" indent="-176213" algn="l" defTabSz="4572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Wingdings" panose="05000000000000000000" pitchFamily="2" charset="2"/>
        <a:buChar char="§"/>
        <a:defRPr sz="1600" b="0" i="0" kern="1200">
          <a:solidFill>
            <a:schemeClr val="bg2"/>
          </a:solidFill>
          <a:latin typeface="Century Gothic" charset="0"/>
          <a:ea typeface="Century Gothic" charset="0"/>
          <a:cs typeface="Century Gothic" charset="0"/>
        </a:defRPr>
      </a:lvl1pPr>
      <a:lvl2pPr marL="403225" indent="-223838" algn="l" defTabSz="457200" rtl="0" eaLnBrk="1" latinLnBrk="0" hangingPunct="1">
        <a:lnSpc>
          <a:spcPct val="100000"/>
        </a:lnSpc>
        <a:spcBef>
          <a:spcPts val="400"/>
        </a:spcBef>
        <a:buFont typeface="Wingdings" charset="2"/>
        <a:buChar char="§"/>
        <a:tabLst/>
        <a:defRPr sz="1400" b="0" i="0" kern="1200">
          <a:solidFill>
            <a:schemeClr val="bg2"/>
          </a:solidFill>
          <a:latin typeface="Century Gothic" charset="0"/>
          <a:ea typeface="Century Gothic" charset="0"/>
          <a:cs typeface="Century Gothic" charset="0"/>
        </a:defRPr>
      </a:lvl2pPr>
      <a:lvl3pPr marL="628650" indent="-225425" algn="l" defTabSz="4572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Wingdings" panose="05000000000000000000" pitchFamily="2" charset="2"/>
        <a:buChar char="§"/>
        <a:tabLst/>
        <a:defRPr sz="1400" b="0" i="0" kern="1200">
          <a:solidFill>
            <a:schemeClr val="bg2"/>
          </a:solidFill>
          <a:latin typeface="Century Gothic" charset="0"/>
          <a:ea typeface="Century Gothic" charset="0"/>
          <a:cs typeface="Century Gothic" charset="0"/>
        </a:defRPr>
      </a:lvl3pPr>
      <a:lvl4pPr marL="865188" indent="-236538" algn="l" defTabSz="4572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Wingdings" panose="05000000000000000000" pitchFamily="2" charset="2"/>
        <a:buChar char="§"/>
        <a:tabLst/>
        <a:defRPr sz="1400" b="0" i="0" kern="1200">
          <a:solidFill>
            <a:schemeClr val="bg2"/>
          </a:solidFill>
          <a:latin typeface="Century Gothic" charset="0"/>
          <a:ea typeface="Century Gothic" charset="0"/>
          <a:cs typeface="Century Gothic" charset="0"/>
        </a:defRPr>
      </a:lvl4pPr>
      <a:lvl5pPr marL="1089025" indent="-223838" algn="l" defTabSz="4572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Wingdings" panose="05000000000000000000" pitchFamily="2" charset="2"/>
        <a:buChar char="§"/>
        <a:tabLst/>
        <a:defRPr sz="1400" b="0" i="0" kern="1200">
          <a:solidFill>
            <a:schemeClr val="bg2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oleObject4.bin"/><Relationship Id="rId6" Type="http://schemas.openxmlformats.org/officeDocument/2006/relationships/image" Target="../media/image1.emf"/><Relationship Id="rId7" Type="http://schemas.openxmlformats.org/officeDocument/2006/relationships/image" Target="../media/image9.wmf"/><Relationship Id="rId1" Type="http://schemas.openxmlformats.org/officeDocument/2006/relationships/vmlDrawing" Target="../drawings/vmlDrawing4.vml"/><Relationship Id="rId2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emf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" Type="http://schemas.openxmlformats.org/officeDocument/2006/relationships/vmlDrawing" Target="../drawings/vmlDrawing5.vml"/><Relationship Id="rId2" Type="http://schemas.openxmlformats.org/officeDocument/2006/relationships/tags" Target="../tags/tag6.xml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.xml"/><Relationship Id="rId5" Type="http://schemas.openxmlformats.org/officeDocument/2006/relationships/oleObject" Target="../embeddings/oleObject5.bin"/><Relationship Id="rId6" Type="http://schemas.openxmlformats.org/officeDocument/2006/relationships/image" Target="../media/image1.emf"/><Relationship Id="rId7" Type="http://schemas.openxmlformats.org/officeDocument/2006/relationships/image" Target="../media/image10.emf"/><Relationship Id="rId8" Type="http://schemas.openxmlformats.org/officeDocument/2006/relationships/image" Target="../media/image11.png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Medication management for adherence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Rachel Petersen</a:t>
            </a:r>
          </a:p>
          <a:p>
            <a:r>
              <a:rPr lang="en-US" dirty="0" smtClean="0"/>
              <a:t>SMARTIT</a:t>
            </a:r>
          </a:p>
        </p:txBody>
      </p:sp>
    </p:spTree>
    <p:extLst>
      <p:ext uri="{BB962C8B-B14F-4D97-AF65-F5344CB8AC3E}">
        <p14:creationId xmlns:p14="http://schemas.microsoft.com/office/powerpoint/2010/main" val="23802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62601" cy="6934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91201" y="1528666"/>
            <a:ext cx="3048000" cy="33682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Wingdings 2"/>
              </a:rPr>
              <a:t>Our mature network’s massive scale fuels industry-leading technologies and insights that help healthcare professionals make the </a:t>
            </a:r>
            <a:r>
              <a:rPr lang="en-US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Wingdings 2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Wingdings 2"/>
              </a:rPr>
            </a:br>
            <a:r>
              <a:rPr lang="en-US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Wingdings 2"/>
              </a:rPr>
              <a:t>best 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Wingdings 2"/>
              </a:rPr>
              <a:t>prescription decisions and use data to increase patient safety and quality </a:t>
            </a:r>
            <a:r>
              <a:rPr lang="en-US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Wingdings 2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Wingdings 2"/>
              </a:rPr>
            </a:br>
            <a:r>
              <a:rPr lang="en-US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Wingdings 2"/>
              </a:rPr>
              <a:t>at 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Wingdings 2"/>
              </a:rPr>
              <a:t>a lower cost.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1519458"/>
            <a:ext cx="4724400" cy="31242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r" fontAlgn="auto">
              <a:lnSpc>
                <a:spcPts val="5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b="1" cap="all" spc="15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ENABLING </a:t>
            </a:r>
            <a:r>
              <a:rPr lang="en-US" sz="5500" b="1" cap="all" spc="15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en-US" sz="5500" b="1" cap="all" spc="15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5500" b="1" cap="all" spc="15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the </a:t>
            </a:r>
            <a:r>
              <a:rPr lang="en-US" sz="5500" b="1" cap="all" spc="15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Best Prescription Decisions</a:t>
            </a:r>
            <a:endParaRPr lang="en-US" sz="5500" b="1" dirty="0" smtClean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48200" y="4800600"/>
            <a:ext cx="423332" cy="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/>
        </p:nvSpPr>
        <p:spPr>
          <a:xfrm>
            <a:off x="719668" y="6216164"/>
            <a:ext cx="8119532" cy="3680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pitchFamily="-109" charset="0"/>
                <a:ea typeface="ヒラギノ角ゴ ProN W3" pitchFamily="-109" charset="-128"/>
                <a:cs typeface="ヒラギノ角ゴ ProN W3" pitchFamily="-109" charset="-128"/>
                <a:sym typeface="Gill Sans" pitchFamily="-109" charset="0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Copyright © 2017 by Surescripts, LLC.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4201"/>
            <a:ext cx="8763000" cy="1183311"/>
          </a:xfrm>
        </p:spPr>
        <p:txBody>
          <a:bodyPr/>
          <a:lstStyle/>
          <a:p>
            <a:r>
              <a:rPr lang="en-US" sz="2400" dirty="0"/>
              <a:t>Addressing non-adherence is core to our mission of driving effectiveness and efficiency across the medication lifecycle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149440" y="5405315"/>
            <a:ext cx="1977218" cy="721993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Medication Management for 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Adherence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76" name="Isosceles Triangle 75"/>
          <p:cNvSpPr/>
          <p:nvPr/>
        </p:nvSpPr>
        <p:spPr>
          <a:xfrm rot="10800000">
            <a:off x="1309687" y="3332696"/>
            <a:ext cx="1625074" cy="310524"/>
          </a:xfrm>
          <a:prstGeom prst="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52049" y="5405315"/>
            <a:ext cx="1704868" cy="230832"/>
          </a:xfrm>
          <a:prstGeom prst="rect">
            <a:avLst/>
          </a:prstGeom>
          <a:noFill/>
          <a:ln w="57150">
            <a:noFill/>
            <a:prstDash val="dash"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 fontAlgn="base">
              <a:spcBef>
                <a:spcPct val="0"/>
              </a:spcBef>
              <a:buClr>
                <a:schemeClr val="tx1"/>
              </a:buClr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RxChange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12736" y="5405315"/>
            <a:ext cx="1556825" cy="692497"/>
          </a:xfrm>
          <a:prstGeom prst="rect">
            <a:avLst/>
          </a:prstGeom>
          <a:noFill/>
          <a:ln w="57150">
            <a:noFill/>
            <a:prstDash val="dash"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 fontAlgn="base">
              <a:spcBef>
                <a:spcPct val="0"/>
              </a:spcBef>
              <a:buClr>
                <a:schemeClr val="accent3"/>
              </a:buClr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Eligibility </a:t>
            </a:r>
          </a:p>
          <a:p>
            <a:pPr algn="ctr" fontAlgn="base">
              <a:spcBef>
                <a:spcPct val="0"/>
              </a:spcBef>
              <a:buClr>
                <a:schemeClr val="accent3"/>
              </a:buClr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Routing</a:t>
            </a:r>
          </a:p>
          <a:p>
            <a:pPr algn="ctr" fontAlgn="base">
              <a:spcBef>
                <a:spcPct val="0"/>
              </a:spcBef>
              <a:buClr>
                <a:schemeClr val="accent3"/>
              </a:buClr>
            </a:pPr>
            <a:r>
              <a:rPr lang="en-US" sz="1500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CompletEPA</a:t>
            </a:r>
            <a:endParaRPr lang="en-US" sz="15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  <a:sym typeface="Gill Sans" pitchFamily="-109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97843" y="5405315"/>
            <a:ext cx="1753625" cy="461665"/>
          </a:xfrm>
          <a:prstGeom prst="rect">
            <a:avLst/>
          </a:prstGeom>
          <a:noFill/>
          <a:ln w="57150">
            <a:noFill/>
            <a:prstDash val="dash"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 fontAlgn="base">
              <a:spcBef>
                <a:spcPct val="0"/>
              </a:spcBef>
              <a:buClr>
                <a:schemeClr val="tx1"/>
              </a:buClr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Panel Management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  <a:sym typeface="Gill Sans" pitchFamily="-109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303" y="5405315"/>
            <a:ext cx="954345" cy="461665"/>
          </a:xfrm>
          <a:prstGeom prst="rect">
            <a:avLst/>
          </a:prstGeom>
          <a:noFill/>
          <a:ln w="57150">
            <a:noFill/>
            <a:prstDash val="dash"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500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we deliver</a:t>
            </a:r>
            <a:endParaRPr lang="en-US" sz="1500" b="1" i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ight Arrow 134"/>
          <p:cNvSpPr/>
          <p:nvPr/>
        </p:nvSpPr>
        <p:spPr>
          <a:xfrm>
            <a:off x="1309687" y="2440718"/>
            <a:ext cx="7750337" cy="721300"/>
          </a:xfrm>
          <a:prstGeom prst="rightArrow">
            <a:avLst>
              <a:gd name="adj1" fmla="val 50000"/>
              <a:gd name="adj2" fmla="val 290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Century Gothic" panose="020B0502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119390" y="2416112"/>
            <a:ext cx="1625812" cy="770513"/>
          </a:xfrm>
          <a:prstGeom prst="roundRect">
            <a:avLst/>
          </a:prstGeom>
          <a:solidFill>
            <a:schemeClr val="bg2"/>
          </a:solidFill>
          <a:ln w="28575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buClr>
                <a:srgbClr val="FFC000"/>
              </a:buClr>
            </a:pPr>
            <a:r>
              <a:rPr lang="en-US" sz="15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Pharmacy fill &amp; additional services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309688" y="2416112"/>
            <a:ext cx="1625812" cy="770513"/>
          </a:xfrm>
          <a:prstGeom prst="roundRect">
            <a:avLst/>
          </a:prstGeom>
          <a:solidFill>
            <a:schemeClr val="bg2"/>
          </a:solidFill>
          <a:ln w="28575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buClr>
                <a:srgbClr val="FFC000"/>
              </a:buClr>
            </a:pPr>
            <a:r>
              <a:rPr lang="en-US" sz="15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Medication consultation and assessment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214539" y="2416112"/>
            <a:ext cx="1625812" cy="770513"/>
          </a:xfrm>
          <a:prstGeom prst="roundRect">
            <a:avLst/>
          </a:prstGeom>
          <a:solidFill>
            <a:schemeClr val="bg2"/>
          </a:solidFill>
          <a:ln w="28575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buClr>
                <a:srgbClr val="FFC000"/>
              </a:buClr>
            </a:pPr>
            <a:r>
              <a:rPr lang="en-US" sz="15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Medication therapy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050373" y="3719873"/>
            <a:ext cx="1760741" cy="1615827"/>
          </a:xfrm>
          <a:prstGeom prst="rect">
            <a:avLst/>
          </a:prstGeom>
          <a:noFill/>
          <a:ln w="57150">
            <a:noFill/>
            <a:prstDash val="dash"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 fontAlgn="base">
              <a:spcBef>
                <a:spcPct val="0"/>
              </a:spcBef>
              <a:buClr>
                <a:srgbClr val="FFC000"/>
              </a:buClr>
            </a:pPr>
            <a:r>
              <a:rPr lang="en-US" sz="1500" i="1" dirty="0" smtClean="0">
                <a:solidFill>
                  <a:schemeClr val="accent4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Enable receipt and request change of script at pharmacy.   Additional pharmacy services</a:t>
            </a:r>
            <a:endParaRPr lang="en-US" sz="1500" i="1" dirty="0">
              <a:solidFill>
                <a:schemeClr val="accent4"/>
              </a:solidFill>
              <a:latin typeface="Century Gothic" panose="020B0502020202020204" pitchFamily="34" charset="0"/>
              <a:cs typeface="Arial" panose="020B0604020202020204" pitchFamily="34" charset="0"/>
              <a:sym typeface="Gill Sans" pitchFamily="-109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024240" y="2416112"/>
            <a:ext cx="1675075" cy="770513"/>
          </a:xfrm>
          <a:prstGeom prst="roundRect">
            <a:avLst/>
          </a:prstGeom>
          <a:solidFill>
            <a:schemeClr val="bg2"/>
          </a:solidFill>
          <a:ln w="28575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buClr>
                <a:srgbClr val="FFC000"/>
              </a:buClr>
            </a:pPr>
            <a:r>
              <a:rPr lang="en-US" sz="15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Provider-patient engagement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341073" y="3719873"/>
            <a:ext cx="1593689" cy="1384995"/>
          </a:xfrm>
          <a:prstGeom prst="rect">
            <a:avLst/>
          </a:prstGeom>
          <a:noFill/>
          <a:ln w="57150">
            <a:noFill/>
            <a:prstDash val="dash"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 fontAlgn="base">
              <a:spcBef>
                <a:spcPct val="0"/>
              </a:spcBef>
              <a:buClr>
                <a:srgbClr val="FFC000"/>
              </a:buClr>
            </a:pPr>
            <a:r>
              <a:rPr lang="en-US" sz="1500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Enable more informed care through </a:t>
            </a:r>
            <a:r>
              <a:rPr lang="en-US" sz="1500" b="1" i="1" dirty="0" smtClean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visibility into a patient’s medication regimen</a:t>
            </a:r>
            <a:endParaRPr lang="en-US" sz="1500" i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  <a:sym typeface="Gill Sans" pitchFamily="-109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145382" y="3719873"/>
            <a:ext cx="1760521" cy="1384995"/>
          </a:xfrm>
          <a:prstGeom prst="rect">
            <a:avLst/>
          </a:prstGeom>
          <a:noFill/>
          <a:ln w="57150">
            <a:noFill/>
            <a:prstDash val="dash"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 fontAlgn="base">
              <a:spcBef>
                <a:spcPct val="0"/>
              </a:spcBef>
              <a:buClr>
                <a:srgbClr val="FFC000"/>
              </a:buClr>
            </a:pPr>
            <a:r>
              <a:rPr lang="en-US" sz="1500" i="1" dirty="0" smtClean="0">
                <a:solidFill>
                  <a:schemeClr val="accent4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Provide formulary transparency at point of prescribing, while driving efficiency in script writing</a:t>
            </a:r>
            <a:endParaRPr lang="en-US" sz="1500" i="1" dirty="0">
              <a:solidFill>
                <a:schemeClr val="accent4"/>
              </a:solidFill>
              <a:latin typeface="Century Gothic" panose="020B0502020202020204" pitchFamily="34" charset="0"/>
              <a:cs typeface="Arial" panose="020B0604020202020204" pitchFamily="34" charset="0"/>
              <a:sym typeface="Gill Sans" pitchFamily="-109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952680" y="3719873"/>
            <a:ext cx="1814086" cy="1384995"/>
          </a:xfrm>
          <a:prstGeom prst="rect">
            <a:avLst/>
          </a:prstGeom>
          <a:noFill/>
          <a:ln w="57150">
            <a:noFill/>
            <a:prstDash val="dash"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 fontAlgn="base">
              <a:spcBef>
                <a:spcPct val="0"/>
              </a:spcBef>
              <a:buClr>
                <a:srgbClr val="FFC000"/>
              </a:buClr>
            </a:pPr>
            <a:r>
              <a:rPr lang="en-US" sz="1500" i="1" dirty="0" smtClean="0">
                <a:solidFill>
                  <a:schemeClr val="accent4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Gill Sans" pitchFamily="-109" charset="0"/>
              </a:rPr>
              <a:t>Enable proactive patient outreach through delivering of population-level information</a:t>
            </a:r>
            <a:endParaRPr lang="en-US" sz="1500" i="1" dirty="0">
              <a:solidFill>
                <a:schemeClr val="accent4"/>
              </a:solidFill>
              <a:latin typeface="Century Gothic" panose="020B0502020202020204" pitchFamily="34" charset="0"/>
              <a:cs typeface="Arial" panose="020B0604020202020204" pitchFamily="34" charset="0"/>
              <a:sym typeface="Gill Sans" pitchFamily="-109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1303" y="2589197"/>
            <a:ext cx="1100800" cy="461665"/>
          </a:xfrm>
          <a:prstGeom prst="rect">
            <a:avLst/>
          </a:prstGeom>
          <a:noFill/>
          <a:ln w="57150">
            <a:noFill/>
            <a:prstDash val="dash"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500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Medication lifecycle</a:t>
            </a:r>
            <a:endParaRPr lang="en-US" sz="1500" b="1" i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69836" y="3724711"/>
            <a:ext cx="954345" cy="461665"/>
          </a:xfrm>
          <a:prstGeom prst="rect">
            <a:avLst/>
          </a:prstGeom>
          <a:noFill/>
          <a:ln w="57150">
            <a:noFill/>
            <a:prstDash val="dash"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500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we do</a:t>
            </a:r>
            <a:endParaRPr lang="en-US" sz="1500" b="1" i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>
            <a:off x="1343025" y="5271981"/>
            <a:ext cx="1602688" cy="0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214688" y="5271981"/>
            <a:ext cx="1625812" cy="0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119688" y="5271981"/>
            <a:ext cx="1626015" cy="0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097843" y="5271981"/>
            <a:ext cx="1675279" cy="0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214688" y="3332696"/>
            <a:ext cx="1625812" cy="0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5119688" y="3332696"/>
            <a:ext cx="1626015" cy="0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097843" y="3332696"/>
            <a:ext cx="1675279" cy="0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7615442" y="1694707"/>
            <a:ext cx="640080" cy="640080"/>
            <a:chOff x="7737031" y="1235074"/>
            <a:chExt cx="747902" cy="614615"/>
          </a:xfrm>
        </p:grpSpPr>
        <p:sp>
          <p:nvSpPr>
            <p:cNvPr id="62" name="Oval 61"/>
            <p:cNvSpPr/>
            <p:nvPr/>
          </p:nvSpPr>
          <p:spPr>
            <a:xfrm>
              <a:off x="7737031" y="1235074"/>
              <a:ext cx="747902" cy="614615"/>
            </a:xfrm>
            <a:prstGeom prst="ellipse">
              <a:avLst/>
            </a:prstGeom>
            <a:solidFill>
              <a:schemeClr val="tx1"/>
            </a:solidFill>
          </p:spPr>
          <p:txBody>
            <a:bodyPr rtlCol="0" anchor="ctr">
              <a:spAutoFit/>
            </a:bodyPr>
            <a:lstStyle/>
            <a:p>
              <a:pPr algn="l"/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63" name="Picture 18" descr="Image result for shaking hands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715" y="1337786"/>
              <a:ext cx="409190" cy="409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3714290" y="1694707"/>
            <a:ext cx="640080" cy="640080"/>
            <a:chOff x="3810239" y="2789446"/>
            <a:chExt cx="756271" cy="756271"/>
          </a:xfrm>
        </p:grpSpPr>
        <p:sp>
          <p:nvSpPr>
            <p:cNvPr id="65" name="Oval 64"/>
            <p:cNvSpPr/>
            <p:nvPr/>
          </p:nvSpPr>
          <p:spPr>
            <a:xfrm>
              <a:off x="3810239" y="2789446"/>
              <a:ext cx="756271" cy="756271"/>
            </a:xfrm>
            <a:prstGeom prst="ellipse">
              <a:avLst/>
            </a:prstGeom>
            <a:solidFill>
              <a:schemeClr val="tx1"/>
            </a:solidFill>
          </p:spPr>
          <p:txBody>
            <a:bodyPr rtlCol="0" anchor="ctr">
              <a:spAutoFit/>
            </a:bodyPr>
            <a:lstStyle/>
            <a:p>
              <a:pPr algn="l"/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66" name="Group 21"/>
            <p:cNvGrpSpPr>
              <a:grpSpLocks noChangeAspect="1"/>
            </p:cNvGrpSpPr>
            <p:nvPr/>
          </p:nvGrpSpPr>
          <p:grpSpPr bwMode="auto">
            <a:xfrm>
              <a:off x="3981244" y="2971788"/>
              <a:ext cx="387347" cy="383303"/>
              <a:chOff x="1528" y="707"/>
              <a:chExt cx="2682" cy="2654"/>
            </a:xfrm>
            <a:solidFill>
              <a:schemeClr val="bg1"/>
            </a:solidFill>
          </p:grpSpPr>
          <p:sp>
            <p:nvSpPr>
              <p:cNvPr id="67" name="Freeform 22"/>
              <p:cNvSpPr>
                <a:spLocks noEditPoints="1"/>
              </p:cNvSpPr>
              <p:nvPr/>
            </p:nvSpPr>
            <p:spPr bwMode="auto">
              <a:xfrm>
                <a:off x="3045" y="2196"/>
                <a:ext cx="1165" cy="1165"/>
              </a:xfrm>
              <a:custGeom>
                <a:avLst/>
                <a:gdLst>
                  <a:gd name="T0" fmla="*/ 246 w 493"/>
                  <a:gd name="T1" fmla="*/ 0 h 493"/>
                  <a:gd name="T2" fmla="*/ 0 w 493"/>
                  <a:gd name="T3" fmla="*/ 247 h 493"/>
                  <a:gd name="T4" fmla="*/ 246 w 493"/>
                  <a:gd name="T5" fmla="*/ 493 h 493"/>
                  <a:gd name="T6" fmla="*/ 493 w 493"/>
                  <a:gd name="T7" fmla="*/ 247 h 493"/>
                  <a:gd name="T8" fmla="*/ 246 w 493"/>
                  <a:gd name="T9" fmla="*/ 0 h 493"/>
                  <a:gd name="T10" fmla="*/ 246 w 493"/>
                  <a:gd name="T11" fmla="*/ 445 h 493"/>
                  <a:gd name="T12" fmla="*/ 48 w 493"/>
                  <a:gd name="T13" fmla="*/ 247 h 493"/>
                  <a:gd name="T14" fmla="*/ 246 w 493"/>
                  <a:gd name="T15" fmla="*/ 48 h 493"/>
                  <a:gd name="T16" fmla="*/ 445 w 493"/>
                  <a:gd name="T17" fmla="*/ 247 h 493"/>
                  <a:gd name="T18" fmla="*/ 246 w 493"/>
                  <a:gd name="T19" fmla="*/ 445 h 493"/>
                  <a:gd name="T20" fmla="*/ 246 w 493"/>
                  <a:gd name="T21" fmla="*/ 445 h 493"/>
                  <a:gd name="T22" fmla="*/ 246 w 493"/>
                  <a:gd name="T23" fmla="*/ 445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3" h="493">
                    <a:moveTo>
                      <a:pt x="246" y="0"/>
                    </a:moveTo>
                    <a:cubicBezTo>
                      <a:pt x="111" y="0"/>
                      <a:pt x="0" y="111"/>
                      <a:pt x="0" y="247"/>
                    </a:cubicBezTo>
                    <a:cubicBezTo>
                      <a:pt x="0" y="383"/>
                      <a:pt x="111" y="493"/>
                      <a:pt x="246" y="493"/>
                    </a:cubicBezTo>
                    <a:cubicBezTo>
                      <a:pt x="382" y="493"/>
                      <a:pt x="493" y="383"/>
                      <a:pt x="493" y="247"/>
                    </a:cubicBezTo>
                    <a:cubicBezTo>
                      <a:pt x="493" y="111"/>
                      <a:pt x="382" y="0"/>
                      <a:pt x="246" y="0"/>
                    </a:cubicBezTo>
                    <a:close/>
                    <a:moveTo>
                      <a:pt x="246" y="445"/>
                    </a:moveTo>
                    <a:cubicBezTo>
                      <a:pt x="137" y="445"/>
                      <a:pt x="48" y="356"/>
                      <a:pt x="48" y="247"/>
                    </a:cubicBezTo>
                    <a:cubicBezTo>
                      <a:pt x="48" y="137"/>
                      <a:pt x="137" y="48"/>
                      <a:pt x="246" y="48"/>
                    </a:cubicBezTo>
                    <a:cubicBezTo>
                      <a:pt x="356" y="48"/>
                      <a:pt x="445" y="137"/>
                      <a:pt x="445" y="247"/>
                    </a:cubicBezTo>
                    <a:cubicBezTo>
                      <a:pt x="445" y="356"/>
                      <a:pt x="356" y="445"/>
                      <a:pt x="246" y="445"/>
                    </a:cubicBezTo>
                    <a:close/>
                    <a:moveTo>
                      <a:pt x="246" y="445"/>
                    </a:moveTo>
                    <a:cubicBezTo>
                      <a:pt x="246" y="445"/>
                      <a:pt x="246" y="445"/>
                      <a:pt x="246" y="4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3"/>
              <p:cNvSpPr>
                <a:spLocks noEditPoints="1"/>
              </p:cNvSpPr>
              <p:nvPr/>
            </p:nvSpPr>
            <p:spPr bwMode="auto">
              <a:xfrm>
                <a:off x="3416" y="2475"/>
                <a:ext cx="423" cy="600"/>
              </a:xfrm>
              <a:custGeom>
                <a:avLst/>
                <a:gdLst>
                  <a:gd name="T0" fmla="*/ 164 w 179"/>
                  <a:gd name="T1" fmla="*/ 7 h 254"/>
                  <a:gd name="T2" fmla="*/ 131 w 179"/>
                  <a:gd name="T3" fmla="*/ 15 h 254"/>
                  <a:gd name="T4" fmla="*/ 7 w 179"/>
                  <a:gd name="T5" fmla="*/ 217 h 254"/>
                  <a:gd name="T6" fmla="*/ 14 w 179"/>
                  <a:gd name="T7" fmla="*/ 250 h 254"/>
                  <a:gd name="T8" fmla="*/ 27 w 179"/>
                  <a:gd name="T9" fmla="*/ 254 h 254"/>
                  <a:gd name="T10" fmla="*/ 47 w 179"/>
                  <a:gd name="T11" fmla="*/ 243 h 254"/>
                  <a:gd name="T12" fmla="*/ 172 w 179"/>
                  <a:gd name="T13" fmla="*/ 40 h 254"/>
                  <a:gd name="T14" fmla="*/ 164 w 179"/>
                  <a:gd name="T15" fmla="*/ 7 h 254"/>
                  <a:gd name="T16" fmla="*/ 164 w 179"/>
                  <a:gd name="T17" fmla="*/ 7 h 254"/>
                  <a:gd name="T18" fmla="*/ 164 w 179"/>
                  <a:gd name="T19" fmla="*/ 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9" h="254">
                    <a:moveTo>
                      <a:pt x="164" y="7"/>
                    </a:moveTo>
                    <a:cubicBezTo>
                      <a:pt x="153" y="0"/>
                      <a:pt x="138" y="4"/>
                      <a:pt x="131" y="15"/>
                    </a:cubicBezTo>
                    <a:cubicBezTo>
                      <a:pt x="7" y="217"/>
                      <a:pt x="7" y="217"/>
                      <a:pt x="7" y="217"/>
                    </a:cubicBezTo>
                    <a:cubicBezTo>
                      <a:pt x="0" y="229"/>
                      <a:pt x="3" y="244"/>
                      <a:pt x="14" y="250"/>
                    </a:cubicBezTo>
                    <a:cubicBezTo>
                      <a:pt x="18" y="253"/>
                      <a:pt x="23" y="254"/>
                      <a:pt x="27" y="254"/>
                    </a:cubicBezTo>
                    <a:cubicBezTo>
                      <a:pt x="35" y="254"/>
                      <a:pt x="43" y="250"/>
                      <a:pt x="47" y="243"/>
                    </a:cubicBezTo>
                    <a:cubicBezTo>
                      <a:pt x="172" y="40"/>
                      <a:pt x="172" y="40"/>
                      <a:pt x="172" y="40"/>
                    </a:cubicBezTo>
                    <a:cubicBezTo>
                      <a:pt x="179" y="29"/>
                      <a:pt x="176" y="14"/>
                      <a:pt x="164" y="7"/>
                    </a:cubicBezTo>
                    <a:close/>
                    <a:moveTo>
                      <a:pt x="164" y="7"/>
                    </a:moveTo>
                    <a:cubicBezTo>
                      <a:pt x="164" y="7"/>
                      <a:pt x="164" y="7"/>
                      <a:pt x="164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4"/>
              <p:cNvSpPr>
                <a:spLocks noEditPoints="1"/>
              </p:cNvSpPr>
              <p:nvPr/>
            </p:nvSpPr>
            <p:spPr bwMode="auto">
              <a:xfrm>
                <a:off x="1776" y="2574"/>
                <a:ext cx="267" cy="491"/>
              </a:xfrm>
              <a:custGeom>
                <a:avLst/>
                <a:gdLst>
                  <a:gd name="T0" fmla="*/ 98 w 113"/>
                  <a:gd name="T1" fmla="*/ 164 h 208"/>
                  <a:gd name="T2" fmla="*/ 94 w 113"/>
                  <a:gd name="T3" fmla="*/ 162 h 208"/>
                  <a:gd name="T4" fmla="*/ 55 w 113"/>
                  <a:gd name="T5" fmla="*/ 107 h 208"/>
                  <a:gd name="T6" fmla="*/ 67 w 113"/>
                  <a:gd name="T7" fmla="*/ 40 h 208"/>
                  <a:gd name="T8" fmla="*/ 59 w 113"/>
                  <a:gd name="T9" fmla="*/ 7 h 208"/>
                  <a:gd name="T10" fmla="*/ 26 w 113"/>
                  <a:gd name="T11" fmla="*/ 15 h 208"/>
                  <a:gd name="T12" fmla="*/ 9 w 113"/>
                  <a:gd name="T13" fmla="*/ 118 h 208"/>
                  <a:gd name="T14" fmla="*/ 69 w 113"/>
                  <a:gd name="T15" fmla="*/ 202 h 208"/>
                  <a:gd name="T16" fmla="*/ 73 w 113"/>
                  <a:gd name="T17" fmla="*/ 205 h 208"/>
                  <a:gd name="T18" fmla="*/ 85 w 113"/>
                  <a:gd name="T19" fmla="*/ 208 h 208"/>
                  <a:gd name="T20" fmla="*/ 106 w 113"/>
                  <a:gd name="T21" fmla="*/ 197 h 208"/>
                  <a:gd name="T22" fmla="*/ 98 w 113"/>
                  <a:gd name="T23" fmla="*/ 164 h 208"/>
                  <a:gd name="T24" fmla="*/ 98 w 113"/>
                  <a:gd name="T25" fmla="*/ 164 h 208"/>
                  <a:gd name="T26" fmla="*/ 98 w 113"/>
                  <a:gd name="T27" fmla="*/ 16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208">
                    <a:moveTo>
                      <a:pt x="98" y="164"/>
                    </a:moveTo>
                    <a:cubicBezTo>
                      <a:pt x="94" y="162"/>
                      <a:pt x="94" y="162"/>
                      <a:pt x="94" y="162"/>
                    </a:cubicBezTo>
                    <a:cubicBezTo>
                      <a:pt x="75" y="149"/>
                      <a:pt x="61" y="130"/>
                      <a:pt x="55" y="107"/>
                    </a:cubicBezTo>
                    <a:cubicBezTo>
                      <a:pt x="50" y="84"/>
                      <a:pt x="54" y="60"/>
                      <a:pt x="67" y="40"/>
                    </a:cubicBezTo>
                    <a:cubicBezTo>
                      <a:pt x="74" y="29"/>
                      <a:pt x="70" y="14"/>
                      <a:pt x="59" y="7"/>
                    </a:cubicBezTo>
                    <a:cubicBezTo>
                      <a:pt x="48" y="0"/>
                      <a:pt x="33" y="4"/>
                      <a:pt x="26" y="15"/>
                    </a:cubicBezTo>
                    <a:cubicBezTo>
                      <a:pt x="7" y="46"/>
                      <a:pt x="0" y="82"/>
                      <a:pt x="9" y="118"/>
                    </a:cubicBezTo>
                    <a:cubicBezTo>
                      <a:pt x="17" y="153"/>
                      <a:pt x="38" y="183"/>
                      <a:pt x="69" y="202"/>
                    </a:cubicBezTo>
                    <a:cubicBezTo>
                      <a:pt x="73" y="205"/>
                      <a:pt x="73" y="205"/>
                      <a:pt x="73" y="205"/>
                    </a:cubicBezTo>
                    <a:cubicBezTo>
                      <a:pt x="77" y="207"/>
                      <a:pt x="81" y="208"/>
                      <a:pt x="85" y="208"/>
                    </a:cubicBezTo>
                    <a:cubicBezTo>
                      <a:pt x="93" y="208"/>
                      <a:pt x="101" y="204"/>
                      <a:pt x="106" y="197"/>
                    </a:cubicBezTo>
                    <a:cubicBezTo>
                      <a:pt x="113" y="186"/>
                      <a:pt x="109" y="171"/>
                      <a:pt x="98" y="164"/>
                    </a:cubicBezTo>
                    <a:close/>
                    <a:moveTo>
                      <a:pt x="98" y="164"/>
                    </a:moveTo>
                    <a:cubicBezTo>
                      <a:pt x="98" y="164"/>
                      <a:pt x="98" y="164"/>
                      <a:pt x="98" y="16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5"/>
              <p:cNvSpPr>
                <a:spLocks noEditPoints="1"/>
              </p:cNvSpPr>
              <p:nvPr/>
            </p:nvSpPr>
            <p:spPr bwMode="auto">
              <a:xfrm>
                <a:off x="3130" y="982"/>
                <a:ext cx="300" cy="491"/>
              </a:xfrm>
              <a:custGeom>
                <a:avLst/>
                <a:gdLst>
                  <a:gd name="T0" fmla="*/ 15 w 127"/>
                  <a:gd name="T1" fmla="*/ 47 h 208"/>
                  <a:gd name="T2" fmla="*/ 19 w 127"/>
                  <a:gd name="T3" fmla="*/ 50 h 208"/>
                  <a:gd name="T4" fmla="*/ 46 w 127"/>
                  <a:gd name="T5" fmla="*/ 171 h 208"/>
                  <a:gd name="T6" fmla="*/ 54 w 127"/>
                  <a:gd name="T7" fmla="*/ 204 h 208"/>
                  <a:gd name="T8" fmla="*/ 67 w 127"/>
                  <a:gd name="T9" fmla="*/ 208 h 208"/>
                  <a:gd name="T10" fmla="*/ 87 w 127"/>
                  <a:gd name="T11" fmla="*/ 196 h 208"/>
                  <a:gd name="T12" fmla="*/ 44 w 127"/>
                  <a:gd name="T13" fmla="*/ 9 h 208"/>
                  <a:gd name="T14" fmla="*/ 40 w 127"/>
                  <a:gd name="T15" fmla="*/ 7 h 208"/>
                  <a:gd name="T16" fmla="*/ 7 w 127"/>
                  <a:gd name="T17" fmla="*/ 14 h 208"/>
                  <a:gd name="T18" fmla="*/ 15 w 127"/>
                  <a:gd name="T19" fmla="*/ 47 h 208"/>
                  <a:gd name="T20" fmla="*/ 15 w 127"/>
                  <a:gd name="T21" fmla="*/ 47 h 208"/>
                  <a:gd name="T22" fmla="*/ 15 w 127"/>
                  <a:gd name="T23" fmla="*/ 4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208">
                    <a:moveTo>
                      <a:pt x="15" y="47"/>
                    </a:moveTo>
                    <a:cubicBezTo>
                      <a:pt x="19" y="50"/>
                      <a:pt x="19" y="50"/>
                      <a:pt x="19" y="50"/>
                    </a:cubicBezTo>
                    <a:cubicBezTo>
                      <a:pt x="60" y="75"/>
                      <a:pt x="72" y="130"/>
                      <a:pt x="46" y="171"/>
                    </a:cubicBezTo>
                    <a:cubicBezTo>
                      <a:pt x="39" y="182"/>
                      <a:pt x="43" y="197"/>
                      <a:pt x="54" y="204"/>
                    </a:cubicBezTo>
                    <a:cubicBezTo>
                      <a:pt x="58" y="207"/>
                      <a:pt x="62" y="208"/>
                      <a:pt x="67" y="208"/>
                    </a:cubicBezTo>
                    <a:cubicBezTo>
                      <a:pt x="75" y="208"/>
                      <a:pt x="83" y="204"/>
                      <a:pt x="87" y="196"/>
                    </a:cubicBezTo>
                    <a:cubicBezTo>
                      <a:pt x="127" y="133"/>
                      <a:pt x="108" y="49"/>
                      <a:pt x="44" y="9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29" y="0"/>
                      <a:pt x="14" y="3"/>
                      <a:pt x="7" y="14"/>
                    </a:cubicBezTo>
                    <a:cubicBezTo>
                      <a:pt x="0" y="26"/>
                      <a:pt x="4" y="40"/>
                      <a:pt x="15" y="47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5" y="47"/>
                      <a:pt x="15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"/>
              <p:cNvSpPr>
                <a:spLocks noEditPoints="1"/>
              </p:cNvSpPr>
              <p:nvPr/>
            </p:nvSpPr>
            <p:spPr bwMode="auto">
              <a:xfrm>
                <a:off x="1528" y="707"/>
                <a:ext cx="2117" cy="2639"/>
              </a:xfrm>
              <a:custGeom>
                <a:avLst/>
                <a:gdLst>
                  <a:gd name="T0" fmla="*/ 652 w 896"/>
                  <a:gd name="T1" fmla="*/ 686 h 1117"/>
                  <a:gd name="T2" fmla="*/ 652 w 896"/>
                  <a:gd name="T3" fmla="*/ 686 h 1117"/>
                  <a:gd name="T4" fmla="*/ 852 w 896"/>
                  <a:gd name="T5" fmla="*/ 367 h 1117"/>
                  <a:gd name="T6" fmla="*/ 882 w 896"/>
                  <a:gd name="T7" fmla="*/ 187 h 1117"/>
                  <a:gd name="T8" fmla="*/ 776 w 896"/>
                  <a:gd name="T9" fmla="*/ 38 h 1117"/>
                  <a:gd name="T10" fmla="*/ 772 w 896"/>
                  <a:gd name="T11" fmla="*/ 36 h 1117"/>
                  <a:gd name="T12" fmla="*/ 646 w 896"/>
                  <a:gd name="T13" fmla="*/ 0 h 1117"/>
                  <a:gd name="T14" fmla="*/ 444 w 896"/>
                  <a:gd name="T15" fmla="*/ 112 h 1117"/>
                  <a:gd name="T16" fmla="*/ 44 w 896"/>
                  <a:gd name="T17" fmla="*/ 751 h 1117"/>
                  <a:gd name="T18" fmla="*/ 14 w 896"/>
                  <a:gd name="T19" fmla="*/ 930 h 1117"/>
                  <a:gd name="T20" fmla="*/ 120 w 896"/>
                  <a:gd name="T21" fmla="*/ 1079 h 1117"/>
                  <a:gd name="T22" fmla="*/ 124 w 896"/>
                  <a:gd name="T23" fmla="*/ 1081 h 1117"/>
                  <a:gd name="T24" fmla="*/ 250 w 896"/>
                  <a:gd name="T25" fmla="*/ 1117 h 1117"/>
                  <a:gd name="T26" fmla="*/ 452 w 896"/>
                  <a:gd name="T27" fmla="*/ 1006 h 1117"/>
                  <a:gd name="T28" fmla="*/ 652 w 896"/>
                  <a:gd name="T29" fmla="*/ 686 h 1117"/>
                  <a:gd name="T30" fmla="*/ 485 w 896"/>
                  <a:gd name="T31" fmla="*/ 137 h 1117"/>
                  <a:gd name="T32" fmla="*/ 646 w 896"/>
                  <a:gd name="T33" fmla="*/ 48 h 1117"/>
                  <a:gd name="T34" fmla="*/ 747 w 896"/>
                  <a:gd name="T35" fmla="*/ 77 h 1117"/>
                  <a:gd name="T36" fmla="*/ 751 w 896"/>
                  <a:gd name="T37" fmla="*/ 79 h 1117"/>
                  <a:gd name="T38" fmla="*/ 835 w 896"/>
                  <a:gd name="T39" fmla="*/ 198 h 1117"/>
                  <a:gd name="T40" fmla="*/ 811 w 896"/>
                  <a:gd name="T41" fmla="*/ 341 h 1117"/>
                  <a:gd name="T42" fmla="*/ 624 w 896"/>
                  <a:gd name="T43" fmla="*/ 640 h 1117"/>
                  <a:gd name="T44" fmla="*/ 298 w 896"/>
                  <a:gd name="T45" fmla="*/ 436 h 1117"/>
                  <a:gd name="T46" fmla="*/ 485 w 896"/>
                  <a:gd name="T47" fmla="*/ 137 h 1117"/>
                  <a:gd name="T48" fmla="*/ 411 w 896"/>
                  <a:gd name="T49" fmla="*/ 980 h 1117"/>
                  <a:gd name="T50" fmla="*/ 250 w 896"/>
                  <a:gd name="T51" fmla="*/ 1069 h 1117"/>
                  <a:gd name="T52" fmla="*/ 149 w 896"/>
                  <a:gd name="T53" fmla="*/ 1040 h 1117"/>
                  <a:gd name="T54" fmla="*/ 145 w 896"/>
                  <a:gd name="T55" fmla="*/ 1038 h 1117"/>
                  <a:gd name="T56" fmla="*/ 61 w 896"/>
                  <a:gd name="T57" fmla="*/ 920 h 1117"/>
                  <a:gd name="T58" fmla="*/ 85 w 896"/>
                  <a:gd name="T59" fmla="*/ 776 h 1117"/>
                  <a:gd name="T60" fmla="*/ 272 w 896"/>
                  <a:gd name="T61" fmla="*/ 477 h 1117"/>
                  <a:gd name="T62" fmla="*/ 598 w 896"/>
                  <a:gd name="T63" fmla="*/ 681 h 1117"/>
                  <a:gd name="T64" fmla="*/ 411 w 896"/>
                  <a:gd name="T65" fmla="*/ 980 h 1117"/>
                  <a:gd name="T66" fmla="*/ 411 w 896"/>
                  <a:gd name="T67" fmla="*/ 980 h 1117"/>
                  <a:gd name="T68" fmla="*/ 411 w 896"/>
                  <a:gd name="T69" fmla="*/ 98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96" h="1117">
                    <a:moveTo>
                      <a:pt x="652" y="686"/>
                    </a:moveTo>
                    <a:cubicBezTo>
                      <a:pt x="652" y="686"/>
                      <a:pt x="652" y="686"/>
                      <a:pt x="652" y="686"/>
                    </a:cubicBezTo>
                    <a:cubicBezTo>
                      <a:pt x="852" y="367"/>
                      <a:pt x="852" y="367"/>
                      <a:pt x="852" y="367"/>
                    </a:cubicBezTo>
                    <a:cubicBezTo>
                      <a:pt x="885" y="313"/>
                      <a:pt x="896" y="249"/>
                      <a:pt x="882" y="187"/>
                    </a:cubicBezTo>
                    <a:cubicBezTo>
                      <a:pt x="868" y="125"/>
                      <a:pt x="830" y="72"/>
                      <a:pt x="776" y="38"/>
                    </a:cubicBezTo>
                    <a:cubicBezTo>
                      <a:pt x="772" y="36"/>
                      <a:pt x="772" y="36"/>
                      <a:pt x="772" y="36"/>
                    </a:cubicBezTo>
                    <a:cubicBezTo>
                      <a:pt x="735" y="12"/>
                      <a:pt x="691" y="0"/>
                      <a:pt x="646" y="0"/>
                    </a:cubicBezTo>
                    <a:cubicBezTo>
                      <a:pt x="564" y="0"/>
                      <a:pt x="488" y="42"/>
                      <a:pt x="444" y="112"/>
                    </a:cubicBezTo>
                    <a:cubicBezTo>
                      <a:pt x="44" y="751"/>
                      <a:pt x="44" y="751"/>
                      <a:pt x="44" y="751"/>
                    </a:cubicBezTo>
                    <a:cubicBezTo>
                      <a:pt x="11" y="805"/>
                      <a:pt x="0" y="868"/>
                      <a:pt x="14" y="930"/>
                    </a:cubicBezTo>
                    <a:cubicBezTo>
                      <a:pt x="28" y="992"/>
                      <a:pt x="66" y="1045"/>
                      <a:pt x="120" y="1079"/>
                    </a:cubicBezTo>
                    <a:cubicBezTo>
                      <a:pt x="124" y="1081"/>
                      <a:pt x="124" y="1081"/>
                      <a:pt x="124" y="1081"/>
                    </a:cubicBezTo>
                    <a:cubicBezTo>
                      <a:pt x="161" y="1105"/>
                      <a:pt x="205" y="1117"/>
                      <a:pt x="250" y="1117"/>
                    </a:cubicBezTo>
                    <a:cubicBezTo>
                      <a:pt x="332" y="1117"/>
                      <a:pt x="408" y="1076"/>
                      <a:pt x="452" y="1006"/>
                    </a:cubicBezTo>
                    <a:lnTo>
                      <a:pt x="652" y="686"/>
                    </a:lnTo>
                    <a:close/>
                    <a:moveTo>
                      <a:pt x="485" y="137"/>
                    </a:moveTo>
                    <a:cubicBezTo>
                      <a:pt x="520" y="81"/>
                      <a:pt x="580" y="48"/>
                      <a:pt x="646" y="48"/>
                    </a:cubicBezTo>
                    <a:cubicBezTo>
                      <a:pt x="682" y="48"/>
                      <a:pt x="717" y="58"/>
                      <a:pt x="747" y="77"/>
                    </a:cubicBezTo>
                    <a:cubicBezTo>
                      <a:pt x="751" y="79"/>
                      <a:pt x="751" y="79"/>
                      <a:pt x="751" y="79"/>
                    </a:cubicBezTo>
                    <a:cubicBezTo>
                      <a:pt x="794" y="106"/>
                      <a:pt x="824" y="148"/>
                      <a:pt x="835" y="198"/>
                    </a:cubicBezTo>
                    <a:cubicBezTo>
                      <a:pt x="846" y="247"/>
                      <a:pt x="838" y="298"/>
                      <a:pt x="811" y="341"/>
                    </a:cubicBezTo>
                    <a:cubicBezTo>
                      <a:pt x="624" y="640"/>
                      <a:pt x="624" y="640"/>
                      <a:pt x="624" y="640"/>
                    </a:cubicBezTo>
                    <a:cubicBezTo>
                      <a:pt x="298" y="436"/>
                      <a:pt x="298" y="436"/>
                      <a:pt x="298" y="436"/>
                    </a:cubicBezTo>
                    <a:lnTo>
                      <a:pt x="485" y="137"/>
                    </a:lnTo>
                    <a:close/>
                    <a:moveTo>
                      <a:pt x="411" y="980"/>
                    </a:moveTo>
                    <a:cubicBezTo>
                      <a:pt x="376" y="1036"/>
                      <a:pt x="316" y="1069"/>
                      <a:pt x="250" y="1069"/>
                    </a:cubicBezTo>
                    <a:cubicBezTo>
                      <a:pt x="214" y="1069"/>
                      <a:pt x="179" y="1059"/>
                      <a:pt x="149" y="1040"/>
                    </a:cubicBezTo>
                    <a:cubicBezTo>
                      <a:pt x="145" y="1038"/>
                      <a:pt x="145" y="1038"/>
                      <a:pt x="145" y="1038"/>
                    </a:cubicBezTo>
                    <a:cubicBezTo>
                      <a:pt x="102" y="1011"/>
                      <a:pt x="72" y="969"/>
                      <a:pt x="61" y="920"/>
                    </a:cubicBezTo>
                    <a:cubicBezTo>
                      <a:pt x="50" y="870"/>
                      <a:pt x="58" y="819"/>
                      <a:pt x="85" y="776"/>
                    </a:cubicBezTo>
                    <a:cubicBezTo>
                      <a:pt x="272" y="477"/>
                      <a:pt x="272" y="477"/>
                      <a:pt x="272" y="477"/>
                    </a:cubicBezTo>
                    <a:cubicBezTo>
                      <a:pt x="598" y="681"/>
                      <a:pt x="598" y="681"/>
                      <a:pt x="598" y="681"/>
                    </a:cubicBezTo>
                    <a:lnTo>
                      <a:pt x="411" y="980"/>
                    </a:lnTo>
                    <a:close/>
                    <a:moveTo>
                      <a:pt x="411" y="980"/>
                    </a:moveTo>
                    <a:cubicBezTo>
                      <a:pt x="411" y="980"/>
                      <a:pt x="411" y="980"/>
                      <a:pt x="411" y="9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5610703" y="1694707"/>
            <a:ext cx="640080" cy="640080"/>
            <a:chOff x="6223430" y="2789446"/>
            <a:chExt cx="756271" cy="756271"/>
          </a:xfrm>
        </p:grpSpPr>
        <p:sp>
          <p:nvSpPr>
            <p:cNvPr id="73" name="Oval 72"/>
            <p:cNvSpPr/>
            <p:nvPr/>
          </p:nvSpPr>
          <p:spPr>
            <a:xfrm>
              <a:off x="6223430" y="2789446"/>
              <a:ext cx="756271" cy="756271"/>
            </a:xfrm>
            <a:prstGeom prst="ellipse">
              <a:avLst/>
            </a:prstGeom>
            <a:solidFill>
              <a:schemeClr val="tx1"/>
            </a:solidFill>
          </p:spPr>
          <p:txBody>
            <a:bodyPr rtlCol="0" anchor="ctr">
              <a:spAutoFit/>
            </a:bodyPr>
            <a:lstStyle/>
            <a:p>
              <a:pPr algn="l"/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74" name="Group 30"/>
            <p:cNvGrpSpPr>
              <a:grpSpLocks noChangeAspect="1"/>
            </p:cNvGrpSpPr>
            <p:nvPr/>
          </p:nvGrpSpPr>
          <p:grpSpPr bwMode="auto">
            <a:xfrm>
              <a:off x="6389698" y="2963180"/>
              <a:ext cx="423735" cy="408802"/>
              <a:chOff x="3064" y="2315"/>
              <a:chExt cx="454" cy="438"/>
            </a:xfrm>
            <a:solidFill>
              <a:schemeClr val="bg1"/>
            </a:solidFill>
          </p:grpSpPr>
          <p:sp>
            <p:nvSpPr>
              <p:cNvPr id="75" name="Freeform 31"/>
              <p:cNvSpPr>
                <a:spLocks noEditPoints="1"/>
              </p:cNvSpPr>
              <p:nvPr/>
            </p:nvSpPr>
            <p:spPr bwMode="auto">
              <a:xfrm>
                <a:off x="3390" y="2602"/>
                <a:ext cx="15" cy="15"/>
              </a:xfrm>
              <a:custGeom>
                <a:avLst/>
                <a:gdLst>
                  <a:gd name="T0" fmla="*/ 6 w 6"/>
                  <a:gd name="T1" fmla="*/ 3 h 6"/>
                  <a:gd name="T2" fmla="*/ 3 w 6"/>
                  <a:gd name="T3" fmla="*/ 6 h 6"/>
                  <a:gd name="T4" fmla="*/ 0 w 6"/>
                  <a:gd name="T5" fmla="*/ 3 h 6"/>
                  <a:gd name="T6" fmla="*/ 3 w 6"/>
                  <a:gd name="T7" fmla="*/ 0 h 6"/>
                  <a:gd name="T8" fmla="*/ 6 w 6"/>
                  <a:gd name="T9" fmla="*/ 3 h 6"/>
                  <a:gd name="T10" fmla="*/ 6 w 6"/>
                  <a:gd name="T11" fmla="*/ 3 h 6"/>
                  <a:gd name="T12" fmla="*/ 6 w 6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5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2"/>
              <p:cNvSpPr>
                <a:spLocks noEditPoints="1"/>
              </p:cNvSpPr>
              <p:nvPr/>
            </p:nvSpPr>
            <p:spPr bwMode="auto">
              <a:xfrm>
                <a:off x="3405" y="2730"/>
                <a:ext cx="14" cy="14"/>
              </a:xfrm>
              <a:custGeom>
                <a:avLst/>
                <a:gdLst>
                  <a:gd name="T0" fmla="*/ 6 w 6"/>
                  <a:gd name="T1" fmla="*/ 3 h 6"/>
                  <a:gd name="T2" fmla="*/ 3 w 6"/>
                  <a:gd name="T3" fmla="*/ 6 h 6"/>
                  <a:gd name="T4" fmla="*/ 0 w 6"/>
                  <a:gd name="T5" fmla="*/ 3 h 6"/>
                  <a:gd name="T6" fmla="*/ 3 w 6"/>
                  <a:gd name="T7" fmla="*/ 0 h 6"/>
                  <a:gd name="T8" fmla="*/ 6 w 6"/>
                  <a:gd name="T9" fmla="*/ 3 h 6"/>
                  <a:gd name="T10" fmla="*/ 6 w 6"/>
                  <a:gd name="T11" fmla="*/ 3 h 6"/>
                  <a:gd name="T12" fmla="*/ 6 w 6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5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3"/>
              <p:cNvSpPr>
                <a:spLocks noEditPoints="1"/>
              </p:cNvSpPr>
              <p:nvPr/>
            </p:nvSpPr>
            <p:spPr bwMode="auto">
              <a:xfrm>
                <a:off x="3215" y="2668"/>
                <a:ext cx="15" cy="17"/>
              </a:xfrm>
              <a:custGeom>
                <a:avLst/>
                <a:gdLst>
                  <a:gd name="T0" fmla="*/ 6 w 6"/>
                  <a:gd name="T1" fmla="*/ 4 h 7"/>
                  <a:gd name="T2" fmla="*/ 3 w 6"/>
                  <a:gd name="T3" fmla="*/ 7 h 7"/>
                  <a:gd name="T4" fmla="*/ 0 w 6"/>
                  <a:gd name="T5" fmla="*/ 4 h 7"/>
                  <a:gd name="T6" fmla="*/ 3 w 6"/>
                  <a:gd name="T7" fmla="*/ 0 h 7"/>
                  <a:gd name="T8" fmla="*/ 6 w 6"/>
                  <a:gd name="T9" fmla="*/ 4 h 7"/>
                  <a:gd name="T10" fmla="*/ 6 w 6"/>
                  <a:gd name="T11" fmla="*/ 4 h 7"/>
                  <a:gd name="T12" fmla="*/ 6 w 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cubicBezTo>
                      <a:pt x="6" y="5"/>
                      <a:pt x="5" y="7"/>
                      <a:pt x="3" y="7"/>
                    </a:cubicBezTo>
                    <a:cubicBezTo>
                      <a:pt x="1" y="7"/>
                      <a:pt x="0" y="5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close/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4"/>
              <p:cNvSpPr>
                <a:spLocks noEditPoints="1"/>
              </p:cNvSpPr>
              <p:nvPr/>
            </p:nvSpPr>
            <p:spPr bwMode="auto">
              <a:xfrm>
                <a:off x="3336" y="2624"/>
                <a:ext cx="16" cy="16"/>
              </a:xfrm>
              <a:custGeom>
                <a:avLst/>
                <a:gdLst>
                  <a:gd name="T0" fmla="*/ 7 w 7"/>
                  <a:gd name="T1" fmla="*/ 3 h 7"/>
                  <a:gd name="T2" fmla="*/ 3 w 7"/>
                  <a:gd name="T3" fmla="*/ 7 h 7"/>
                  <a:gd name="T4" fmla="*/ 0 w 7"/>
                  <a:gd name="T5" fmla="*/ 3 h 7"/>
                  <a:gd name="T6" fmla="*/ 3 w 7"/>
                  <a:gd name="T7" fmla="*/ 0 h 7"/>
                  <a:gd name="T8" fmla="*/ 7 w 7"/>
                  <a:gd name="T9" fmla="*/ 3 h 7"/>
                  <a:gd name="T10" fmla="*/ 7 w 7"/>
                  <a:gd name="T11" fmla="*/ 3 h 7"/>
                  <a:gd name="T12" fmla="*/ 7 w 7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7" y="5"/>
                      <a:pt x="5" y="7"/>
                      <a:pt x="3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7" y="2"/>
                      <a:pt x="7" y="3"/>
                    </a:cubicBezTo>
                    <a:close/>
                    <a:moveTo>
                      <a:pt x="7" y="3"/>
                    </a:moveTo>
                    <a:cubicBezTo>
                      <a:pt x="7" y="3"/>
                      <a:pt x="7" y="3"/>
                      <a:pt x="7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5"/>
              <p:cNvSpPr>
                <a:spLocks noEditPoints="1"/>
              </p:cNvSpPr>
              <p:nvPr/>
            </p:nvSpPr>
            <p:spPr bwMode="auto">
              <a:xfrm>
                <a:off x="3449" y="2661"/>
                <a:ext cx="17" cy="17"/>
              </a:xfrm>
              <a:custGeom>
                <a:avLst/>
                <a:gdLst>
                  <a:gd name="T0" fmla="*/ 7 w 7"/>
                  <a:gd name="T1" fmla="*/ 3 h 7"/>
                  <a:gd name="T2" fmla="*/ 3 w 7"/>
                  <a:gd name="T3" fmla="*/ 7 h 7"/>
                  <a:gd name="T4" fmla="*/ 0 w 7"/>
                  <a:gd name="T5" fmla="*/ 3 h 7"/>
                  <a:gd name="T6" fmla="*/ 3 w 7"/>
                  <a:gd name="T7" fmla="*/ 0 h 7"/>
                  <a:gd name="T8" fmla="*/ 7 w 7"/>
                  <a:gd name="T9" fmla="*/ 3 h 7"/>
                  <a:gd name="T10" fmla="*/ 7 w 7"/>
                  <a:gd name="T11" fmla="*/ 3 h 7"/>
                  <a:gd name="T12" fmla="*/ 7 w 7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7" y="5"/>
                      <a:pt x="5" y="7"/>
                      <a:pt x="3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7" y="2"/>
                      <a:pt x="7" y="3"/>
                    </a:cubicBezTo>
                    <a:close/>
                    <a:moveTo>
                      <a:pt x="7" y="3"/>
                    </a:moveTo>
                    <a:cubicBezTo>
                      <a:pt x="7" y="3"/>
                      <a:pt x="7" y="3"/>
                      <a:pt x="7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6"/>
              <p:cNvSpPr>
                <a:spLocks noEditPoints="1"/>
              </p:cNvSpPr>
              <p:nvPr/>
            </p:nvSpPr>
            <p:spPr bwMode="auto">
              <a:xfrm>
                <a:off x="3170" y="2730"/>
                <a:ext cx="15" cy="14"/>
              </a:xfrm>
              <a:custGeom>
                <a:avLst/>
                <a:gdLst>
                  <a:gd name="T0" fmla="*/ 6 w 6"/>
                  <a:gd name="T1" fmla="*/ 3 h 6"/>
                  <a:gd name="T2" fmla="*/ 3 w 6"/>
                  <a:gd name="T3" fmla="*/ 6 h 6"/>
                  <a:gd name="T4" fmla="*/ 0 w 6"/>
                  <a:gd name="T5" fmla="*/ 3 h 6"/>
                  <a:gd name="T6" fmla="*/ 3 w 6"/>
                  <a:gd name="T7" fmla="*/ 0 h 6"/>
                  <a:gd name="T8" fmla="*/ 6 w 6"/>
                  <a:gd name="T9" fmla="*/ 3 h 6"/>
                  <a:gd name="T10" fmla="*/ 6 w 6"/>
                  <a:gd name="T11" fmla="*/ 3 h 6"/>
                  <a:gd name="T12" fmla="*/ 6 w 6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5"/>
                      <a:pt x="5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lose/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7"/>
              <p:cNvSpPr>
                <a:spLocks noEditPoints="1"/>
              </p:cNvSpPr>
              <p:nvPr/>
            </p:nvSpPr>
            <p:spPr bwMode="auto">
              <a:xfrm>
                <a:off x="3064" y="2376"/>
                <a:ext cx="246" cy="252"/>
              </a:xfrm>
              <a:custGeom>
                <a:avLst/>
                <a:gdLst>
                  <a:gd name="T0" fmla="*/ 55 w 104"/>
                  <a:gd name="T1" fmla="*/ 12 h 107"/>
                  <a:gd name="T2" fmla="*/ 9 w 104"/>
                  <a:gd name="T3" fmla="*/ 12 h 107"/>
                  <a:gd name="T4" fmla="*/ 0 w 104"/>
                  <a:gd name="T5" fmla="*/ 35 h 107"/>
                  <a:gd name="T6" fmla="*/ 9 w 104"/>
                  <a:gd name="T7" fmla="*/ 57 h 107"/>
                  <a:gd name="T8" fmla="*/ 59 w 104"/>
                  <a:gd name="T9" fmla="*/ 107 h 107"/>
                  <a:gd name="T10" fmla="*/ 104 w 104"/>
                  <a:gd name="T11" fmla="*/ 62 h 107"/>
                  <a:gd name="T12" fmla="*/ 55 w 104"/>
                  <a:gd name="T13" fmla="*/ 12 h 107"/>
                  <a:gd name="T14" fmla="*/ 14 w 104"/>
                  <a:gd name="T15" fmla="*/ 53 h 107"/>
                  <a:gd name="T16" fmla="*/ 6 w 104"/>
                  <a:gd name="T17" fmla="*/ 35 h 107"/>
                  <a:gd name="T18" fmla="*/ 14 w 104"/>
                  <a:gd name="T19" fmla="*/ 17 h 107"/>
                  <a:gd name="T20" fmla="*/ 32 w 104"/>
                  <a:gd name="T21" fmla="*/ 9 h 107"/>
                  <a:gd name="T22" fmla="*/ 50 w 104"/>
                  <a:gd name="T23" fmla="*/ 17 h 107"/>
                  <a:gd name="T24" fmla="*/ 95 w 104"/>
                  <a:gd name="T25" fmla="*/ 62 h 107"/>
                  <a:gd name="T26" fmla="*/ 59 w 104"/>
                  <a:gd name="T27" fmla="*/ 98 h 107"/>
                  <a:gd name="T28" fmla="*/ 14 w 104"/>
                  <a:gd name="T29" fmla="*/ 53 h 107"/>
                  <a:gd name="T30" fmla="*/ 14 w 104"/>
                  <a:gd name="T31" fmla="*/ 53 h 107"/>
                  <a:gd name="T32" fmla="*/ 14 w 104"/>
                  <a:gd name="T33" fmla="*/ 5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7">
                    <a:moveTo>
                      <a:pt x="55" y="12"/>
                    </a:moveTo>
                    <a:cubicBezTo>
                      <a:pt x="42" y="0"/>
                      <a:pt x="22" y="0"/>
                      <a:pt x="9" y="12"/>
                    </a:cubicBezTo>
                    <a:cubicBezTo>
                      <a:pt x="3" y="18"/>
                      <a:pt x="0" y="26"/>
                      <a:pt x="0" y="35"/>
                    </a:cubicBezTo>
                    <a:cubicBezTo>
                      <a:pt x="0" y="43"/>
                      <a:pt x="3" y="51"/>
                      <a:pt x="9" y="57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104" y="62"/>
                      <a:pt x="104" y="62"/>
                      <a:pt x="104" y="62"/>
                    </a:cubicBezTo>
                    <a:lnTo>
                      <a:pt x="55" y="12"/>
                    </a:lnTo>
                    <a:close/>
                    <a:moveTo>
                      <a:pt x="14" y="53"/>
                    </a:moveTo>
                    <a:cubicBezTo>
                      <a:pt x="9" y="48"/>
                      <a:pt x="6" y="42"/>
                      <a:pt x="6" y="35"/>
                    </a:cubicBezTo>
                    <a:cubicBezTo>
                      <a:pt x="6" y="28"/>
                      <a:pt x="9" y="21"/>
                      <a:pt x="14" y="17"/>
                    </a:cubicBezTo>
                    <a:cubicBezTo>
                      <a:pt x="19" y="12"/>
                      <a:pt x="25" y="9"/>
                      <a:pt x="32" y="9"/>
                    </a:cubicBezTo>
                    <a:cubicBezTo>
                      <a:pt x="39" y="9"/>
                      <a:pt x="45" y="12"/>
                      <a:pt x="50" y="17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59" y="98"/>
                      <a:pt x="59" y="98"/>
                      <a:pt x="59" y="98"/>
                    </a:cubicBezTo>
                    <a:lnTo>
                      <a:pt x="14" y="53"/>
                    </a:lnTo>
                    <a:close/>
                    <a:moveTo>
                      <a:pt x="14" y="53"/>
                    </a:moveTo>
                    <a:cubicBezTo>
                      <a:pt x="14" y="53"/>
                      <a:pt x="14" y="53"/>
                      <a:pt x="14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8"/>
              <p:cNvSpPr>
                <a:spLocks noEditPoints="1"/>
              </p:cNvSpPr>
              <p:nvPr/>
            </p:nvSpPr>
            <p:spPr bwMode="auto">
              <a:xfrm>
                <a:off x="3272" y="2315"/>
                <a:ext cx="246" cy="245"/>
              </a:xfrm>
              <a:custGeom>
                <a:avLst/>
                <a:gdLst>
                  <a:gd name="T0" fmla="*/ 95 w 104"/>
                  <a:gd name="T1" fmla="*/ 9 h 104"/>
                  <a:gd name="T2" fmla="*/ 72 w 104"/>
                  <a:gd name="T3" fmla="*/ 0 h 104"/>
                  <a:gd name="T4" fmla="*/ 49 w 104"/>
                  <a:gd name="T5" fmla="*/ 9 h 104"/>
                  <a:gd name="T6" fmla="*/ 0 w 104"/>
                  <a:gd name="T7" fmla="*/ 59 h 104"/>
                  <a:gd name="T8" fmla="*/ 45 w 104"/>
                  <a:gd name="T9" fmla="*/ 104 h 104"/>
                  <a:gd name="T10" fmla="*/ 95 w 104"/>
                  <a:gd name="T11" fmla="*/ 55 h 104"/>
                  <a:gd name="T12" fmla="*/ 104 w 104"/>
                  <a:gd name="T13" fmla="*/ 32 h 104"/>
                  <a:gd name="T14" fmla="*/ 95 w 104"/>
                  <a:gd name="T15" fmla="*/ 9 h 104"/>
                  <a:gd name="T16" fmla="*/ 90 w 104"/>
                  <a:gd name="T17" fmla="*/ 50 h 104"/>
                  <a:gd name="T18" fmla="*/ 45 w 104"/>
                  <a:gd name="T19" fmla="*/ 95 h 104"/>
                  <a:gd name="T20" fmla="*/ 9 w 104"/>
                  <a:gd name="T21" fmla="*/ 59 h 104"/>
                  <a:gd name="T22" fmla="*/ 54 w 104"/>
                  <a:gd name="T23" fmla="*/ 14 h 104"/>
                  <a:gd name="T24" fmla="*/ 72 w 104"/>
                  <a:gd name="T25" fmla="*/ 6 h 104"/>
                  <a:gd name="T26" fmla="*/ 90 w 104"/>
                  <a:gd name="T27" fmla="*/ 14 h 104"/>
                  <a:gd name="T28" fmla="*/ 98 w 104"/>
                  <a:gd name="T29" fmla="*/ 32 h 104"/>
                  <a:gd name="T30" fmla="*/ 90 w 104"/>
                  <a:gd name="T31" fmla="*/ 50 h 104"/>
                  <a:gd name="T32" fmla="*/ 90 w 104"/>
                  <a:gd name="T33" fmla="*/ 50 h 104"/>
                  <a:gd name="T34" fmla="*/ 90 w 104"/>
                  <a:gd name="T35" fmla="*/ 5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104">
                    <a:moveTo>
                      <a:pt x="95" y="9"/>
                    </a:moveTo>
                    <a:cubicBezTo>
                      <a:pt x="89" y="3"/>
                      <a:pt x="81" y="0"/>
                      <a:pt x="72" y="0"/>
                    </a:cubicBezTo>
                    <a:cubicBezTo>
                      <a:pt x="63" y="0"/>
                      <a:pt x="55" y="3"/>
                      <a:pt x="49" y="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101" y="49"/>
                      <a:pt x="104" y="41"/>
                      <a:pt x="104" y="32"/>
                    </a:cubicBezTo>
                    <a:cubicBezTo>
                      <a:pt x="104" y="23"/>
                      <a:pt x="101" y="15"/>
                      <a:pt x="95" y="9"/>
                    </a:cubicBezTo>
                    <a:close/>
                    <a:moveTo>
                      <a:pt x="90" y="50"/>
                    </a:moveTo>
                    <a:cubicBezTo>
                      <a:pt x="45" y="95"/>
                      <a:pt x="45" y="95"/>
                      <a:pt x="45" y="95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9" y="9"/>
                      <a:pt x="65" y="6"/>
                      <a:pt x="72" y="6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9"/>
                      <a:pt x="98" y="25"/>
                      <a:pt x="98" y="32"/>
                    </a:cubicBezTo>
                    <a:cubicBezTo>
                      <a:pt x="98" y="39"/>
                      <a:pt x="95" y="45"/>
                      <a:pt x="90" y="50"/>
                    </a:cubicBezTo>
                    <a:close/>
                    <a:moveTo>
                      <a:pt x="90" y="50"/>
                    </a:moveTo>
                    <a:cubicBezTo>
                      <a:pt x="90" y="50"/>
                      <a:pt x="90" y="50"/>
                      <a:pt x="90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9"/>
              <p:cNvSpPr>
                <a:spLocks noEditPoints="1"/>
              </p:cNvSpPr>
              <p:nvPr/>
            </p:nvSpPr>
            <p:spPr bwMode="auto">
              <a:xfrm>
                <a:off x="3305" y="2548"/>
                <a:ext cx="62" cy="61"/>
              </a:xfrm>
              <a:custGeom>
                <a:avLst/>
                <a:gdLst>
                  <a:gd name="T0" fmla="*/ 26 w 26"/>
                  <a:gd name="T1" fmla="*/ 13 h 26"/>
                  <a:gd name="T2" fmla="*/ 13 w 26"/>
                  <a:gd name="T3" fmla="*/ 0 h 26"/>
                  <a:gd name="T4" fmla="*/ 0 w 26"/>
                  <a:gd name="T5" fmla="*/ 13 h 26"/>
                  <a:gd name="T6" fmla="*/ 13 w 26"/>
                  <a:gd name="T7" fmla="*/ 26 h 26"/>
                  <a:gd name="T8" fmla="*/ 26 w 26"/>
                  <a:gd name="T9" fmla="*/ 13 h 26"/>
                  <a:gd name="T10" fmla="*/ 7 w 26"/>
                  <a:gd name="T11" fmla="*/ 13 h 26"/>
                  <a:gd name="T12" fmla="*/ 13 w 26"/>
                  <a:gd name="T13" fmla="*/ 7 h 26"/>
                  <a:gd name="T14" fmla="*/ 20 w 26"/>
                  <a:gd name="T15" fmla="*/ 13 h 26"/>
                  <a:gd name="T16" fmla="*/ 13 w 26"/>
                  <a:gd name="T17" fmla="*/ 19 h 26"/>
                  <a:gd name="T18" fmla="*/ 7 w 26"/>
                  <a:gd name="T19" fmla="*/ 13 h 26"/>
                  <a:gd name="T20" fmla="*/ 7 w 26"/>
                  <a:gd name="T21" fmla="*/ 13 h 26"/>
                  <a:gd name="T22" fmla="*/ 7 w 26"/>
                  <a:gd name="T2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lose/>
                    <a:moveTo>
                      <a:pt x="7" y="13"/>
                    </a:moveTo>
                    <a:cubicBezTo>
                      <a:pt x="7" y="9"/>
                      <a:pt x="10" y="7"/>
                      <a:pt x="13" y="7"/>
                    </a:cubicBezTo>
                    <a:cubicBezTo>
                      <a:pt x="17" y="7"/>
                      <a:pt x="20" y="9"/>
                      <a:pt x="20" y="13"/>
                    </a:cubicBezTo>
                    <a:cubicBezTo>
                      <a:pt x="20" y="17"/>
                      <a:pt x="17" y="19"/>
                      <a:pt x="13" y="19"/>
                    </a:cubicBezTo>
                    <a:cubicBezTo>
                      <a:pt x="10" y="19"/>
                      <a:pt x="7" y="17"/>
                      <a:pt x="7" y="13"/>
                    </a:cubicBezTo>
                    <a:close/>
                    <a:moveTo>
                      <a:pt x="7" y="13"/>
                    </a:moveTo>
                    <a:cubicBezTo>
                      <a:pt x="7" y="13"/>
                      <a:pt x="7" y="13"/>
                      <a:pt x="7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40"/>
              <p:cNvSpPr>
                <a:spLocks noEditPoints="1"/>
              </p:cNvSpPr>
              <p:nvPr/>
            </p:nvSpPr>
            <p:spPr bwMode="auto">
              <a:xfrm>
                <a:off x="3253" y="2609"/>
                <a:ext cx="62" cy="59"/>
              </a:xfrm>
              <a:custGeom>
                <a:avLst/>
                <a:gdLst>
                  <a:gd name="T0" fmla="*/ 13 w 26"/>
                  <a:gd name="T1" fmla="*/ 0 h 25"/>
                  <a:gd name="T2" fmla="*/ 0 w 26"/>
                  <a:gd name="T3" fmla="*/ 13 h 25"/>
                  <a:gd name="T4" fmla="*/ 13 w 26"/>
                  <a:gd name="T5" fmla="*/ 25 h 25"/>
                  <a:gd name="T6" fmla="*/ 26 w 26"/>
                  <a:gd name="T7" fmla="*/ 13 h 25"/>
                  <a:gd name="T8" fmla="*/ 13 w 26"/>
                  <a:gd name="T9" fmla="*/ 0 h 25"/>
                  <a:gd name="T10" fmla="*/ 13 w 26"/>
                  <a:gd name="T11" fmla="*/ 19 h 25"/>
                  <a:gd name="T12" fmla="*/ 6 w 26"/>
                  <a:gd name="T13" fmla="*/ 13 h 25"/>
                  <a:gd name="T14" fmla="*/ 13 w 26"/>
                  <a:gd name="T15" fmla="*/ 6 h 25"/>
                  <a:gd name="T16" fmla="*/ 19 w 26"/>
                  <a:gd name="T17" fmla="*/ 13 h 25"/>
                  <a:gd name="T18" fmla="*/ 13 w 26"/>
                  <a:gd name="T19" fmla="*/ 19 h 25"/>
                  <a:gd name="T20" fmla="*/ 13 w 26"/>
                  <a:gd name="T21" fmla="*/ 19 h 25"/>
                  <a:gd name="T22" fmla="*/ 13 w 26"/>
                  <a:gd name="T23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5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ubicBezTo>
                      <a:pt x="20" y="25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19"/>
                    </a:moveTo>
                    <a:cubicBezTo>
                      <a:pt x="9" y="19"/>
                      <a:pt x="6" y="16"/>
                      <a:pt x="6" y="13"/>
                    </a:cubicBezTo>
                    <a:cubicBezTo>
                      <a:pt x="6" y="9"/>
                      <a:pt x="9" y="6"/>
                      <a:pt x="13" y="6"/>
                    </a:cubicBezTo>
                    <a:cubicBezTo>
                      <a:pt x="16" y="6"/>
                      <a:pt x="19" y="9"/>
                      <a:pt x="19" y="13"/>
                    </a:cubicBezTo>
                    <a:cubicBezTo>
                      <a:pt x="19" y="16"/>
                      <a:pt x="16" y="19"/>
                      <a:pt x="13" y="19"/>
                    </a:cubicBezTo>
                    <a:close/>
                    <a:moveTo>
                      <a:pt x="13" y="19"/>
                    </a:moveTo>
                    <a:cubicBezTo>
                      <a:pt x="13" y="19"/>
                      <a:pt x="13" y="19"/>
                      <a:pt x="13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 noEditPoints="1"/>
              </p:cNvSpPr>
              <p:nvPr/>
            </p:nvSpPr>
            <p:spPr bwMode="auto">
              <a:xfrm>
                <a:off x="3329" y="2654"/>
                <a:ext cx="61" cy="62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19 h 26"/>
                  <a:gd name="T12" fmla="*/ 6 w 26"/>
                  <a:gd name="T13" fmla="*/ 13 h 26"/>
                  <a:gd name="T14" fmla="*/ 13 w 26"/>
                  <a:gd name="T15" fmla="*/ 6 h 26"/>
                  <a:gd name="T16" fmla="*/ 19 w 26"/>
                  <a:gd name="T17" fmla="*/ 13 h 26"/>
                  <a:gd name="T18" fmla="*/ 13 w 26"/>
                  <a:gd name="T19" fmla="*/ 19 h 26"/>
                  <a:gd name="T20" fmla="*/ 13 w 26"/>
                  <a:gd name="T21" fmla="*/ 19 h 26"/>
                  <a:gd name="T22" fmla="*/ 13 w 26"/>
                  <a:gd name="T23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19"/>
                    </a:moveTo>
                    <a:cubicBezTo>
                      <a:pt x="9" y="19"/>
                      <a:pt x="6" y="16"/>
                      <a:pt x="6" y="13"/>
                    </a:cubicBezTo>
                    <a:cubicBezTo>
                      <a:pt x="6" y="9"/>
                      <a:pt x="9" y="6"/>
                      <a:pt x="13" y="6"/>
                    </a:cubicBezTo>
                    <a:cubicBezTo>
                      <a:pt x="16" y="6"/>
                      <a:pt x="19" y="9"/>
                      <a:pt x="19" y="13"/>
                    </a:cubicBezTo>
                    <a:cubicBezTo>
                      <a:pt x="19" y="16"/>
                      <a:pt x="16" y="19"/>
                      <a:pt x="13" y="19"/>
                    </a:cubicBezTo>
                    <a:close/>
                    <a:moveTo>
                      <a:pt x="13" y="19"/>
                    </a:moveTo>
                    <a:cubicBezTo>
                      <a:pt x="13" y="19"/>
                      <a:pt x="13" y="19"/>
                      <a:pt x="13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2"/>
              <p:cNvSpPr>
                <a:spLocks noEditPoints="1"/>
              </p:cNvSpPr>
              <p:nvPr/>
            </p:nvSpPr>
            <p:spPr bwMode="auto">
              <a:xfrm>
                <a:off x="3253" y="2692"/>
                <a:ext cx="62" cy="61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19 h 26"/>
                  <a:gd name="T12" fmla="*/ 6 w 26"/>
                  <a:gd name="T13" fmla="*/ 13 h 26"/>
                  <a:gd name="T14" fmla="*/ 13 w 26"/>
                  <a:gd name="T15" fmla="*/ 6 h 26"/>
                  <a:gd name="T16" fmla="*/ 19 w 26"/>
                  <a:gd name="T17" fmla="*/ 13 h 26"/>
                  <a:gd name="T18" fmla="*/ 13 w 26"/>
                  <a:gd name="T19" fmla="*/ 19 h 26"/>
                  <a:gd name="T20" fmla="*/ 13 w 26"/>
                  <a:gd name="T21" fmla="*/ 19 h 26"/>
                  <a:gd name="T22" fmla="*/ 13 w 26"/>
                  <a:gd name="T23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19"/>
                    </a:moveTo>
                    <a:cubicBezTo>
                      <a:pt x="9" y="19"/>
                      <a:pt x="6" y="16"/>
                      <a:pt x="6" y="13"/>
                    </a:cubicBezTo>
                    <a:cubicBezTo>
                      <a:pt x="6" y="9"/>
                      <a:pt x="9" y="6"/>
                      <a:pt x="13" y="6"/>
                    </a:cubicBezTo>
                    <a:cubicBezTo>
                      <a:pt x="16" y="6"/>
                      <a:pt x="19" y="9"/>
                      <a:pt x="19" y="13"/>
                    </a:cubicBezTo>
                    <a:cubicBezTo>
                      <a:pt x="19" y="16"/>
                      <a:pt x="16" y="19"/>
                      <a:pt x="13" y="19"/>
                    </a:cubicBezTo>
                    <a:close/>
                    <a:moveTo>
                      <a:pt x="13" y="19"/>
                    </a:moveTo>
                    <a:cubicBezTo>
                      <a:pt x="13" y="19"/>
                      <a:pt x="13" y="19"/>
                      <a:pt x="13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" name="Group 90"/>
          <p:cNvGrpSpPr>
            <a:grpSpLocks noChangeAspect="1"/>
          </p:cNvGrpSpPr>
          <p:nvPr/>
        </p:nvGrpSpPr>
        <p:grpSpPr>
          <a:xfrm>
            <a:off x="1817877" y="1694707"/>
            <a:ext cx="640080" cy="640080"/>
            <a:chOff x="2034884" y="2737458"/>
            <a:chExt cx="756271" cy="756271"/>
          </a:xfrm>
        </p:grpSpPr>
        <p:sp>
          <p:nvSpPr>
            <p:cNvPr id="92" name="Oval 91"/>
            <p:cNvSpPr/>
            <p:nvPr/>
          </p:nvSpPr>
          <p:spPr>
            <a:xfrm>
              <a:off x="2034884" y="2737458"/>
              <a:ext cx="756271" cy="756271"/>
            </a:xfrm>
            <a:prstGeom prst="ellipse">
              <a:avLst/>
            </a:prstGeom>
            <a:solidFill>
              <a:schemeClr val="tx1"/>
            </a:solidFill>
          </p:spPr>
          <p:txBody>
            <a:bodyPr rtlCol="0" anchor="ctr">
              <a:spAutoFit/>
            </a:bodyPr>
            <a:lstStyle/>
            <a:p>
              <a:pPr algn="l"/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28" name="Group 127"/>
            <p:cNvGrpSpPr>
              <a:grpSpLocks noChangeAspect="1"/>
            </p:cNvGrpSpPr>
            <p:nvPr/>
          </p:nvGrpSpPr>
          <p:grpSpPr>
            <a:xfrm>
              <a:off x="2248194" y="2813866"/>
              <a:ext cx="330590" cy="532247"/>
              <a:chOff x="2220694" y="2780965"/>
              <a:chExt cx="384650" cy="619282"/>
            </a:xfrm>
          </p:grpSpPr>
          <p:sp>
            <p:nvSpPr>
              <p:cNvPr id="129" name="Snip Single Corner Rectangle 128"/>
              <p:cNvSpPr/>
              <p:nvPr/>
            </p:nvSpPr>
            <p:spPr>
              <a:xfrm>
                <a:off x="2220694" y="2868283"/>
                <a:ext cx="384650" cy="531964"/>
              </a:xfrm>
              <a:prstGeom prst="snip1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rtlCol="0" anchor="ctr">
                <a:spAutoFit/>
              </a:bodyPr>
              <a:lstStyle/>
              <a:p>
                <a:pPr algn="l"/>
                <a:endParaRPr lang="en-US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>
                <a:off x="2303016" y="3188834"/>
                <a:ext cx="220006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2303016" y="3249219"/>
                <a:ext cx="220006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2303016" y="3309604"/>
                <a:ext cx="220006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/>
              <p:cNvSpPr txBox="1"/>
              <p:nvPr/>
            </p:nvSpPr>
            <p:spPr>
              <a:xfrm>
                <a:off x="2324962" y="2780965"/>
                <a:ext cx="149081" cy="3077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l"/>
                <a:r>
                  <a:rPr lang="en-US" sz="2000" b="1" dirty="0" smtClean="0">
                    <a:solidFill>
                      <a:schemeClr val="bg1"/>
                    </a:solidFill>
                    <a:latin typeface="+mj-lt"/>
                  </a:rPr>
                  <a:t>+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39EEC8-8AC5-E349-94CD-0321B7AA8B1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three integration </a:t>
            </a:r>
            <a:r>
              <a:rPr lang="en-US" dirty="0" smtClean="0"/>
              <a:t>options offer </a:t>
            </a:r>
            <a:r>
              <a:rPr lang="en-US" dirty="0"/>
              <a:t>flexibility for our EHR partners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28396" y="6280455"/>
            <a:ext cx="507573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900" dirty="0">
                <a:solidFill>
                  <a:schemeClr val="accent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1) Based on initial assessments with early partners; 2) EHR brings in content through a series of web services calls; 3) </a:t>
            </a:r>
            <a:r>
              <a:rPr lang="en-US" sz="900" dirty="0" err="1">
                <a:solidFill>
                  <a:schemeClr val="accent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Surescripts</a:t>
            </a:r>
            <a:r>
              <a:rPr lang="en-US" sz="900" dirty="0">
                <a:solidFill>
                  <a:schemeClr val="accent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hosts Web App embedded in EHR application using web browser controls or </a:t>
            </a:r>
            <a:r>
              <a:rPr lang="en-US" sz="900" dirty="0" err="1">
                <a:solidFill>
                  <a:schemeClr val="accent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iFrame</a:t>
            </a:r>
            <a:r>
              <a:rPr lang="en-US" sz="900" dirty="0">
                <a:solidFill>
                  <a:schemeClr val="accent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and provides end-user UI to respond to medication adherence messages and to view medication adherence profile (PDC)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753967" y="3777386"/>
            <a:ext cx="1315588" cy="520818"/>
          </a:xfrm>
          <a:prstGeom prst="round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Surescripts hosted UI </a:t>
            </a:r>
            <a:b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Web App</a:t>
            </a:r>
            <a:r>
              <a:rPr kumimoji="0" lang="en-US" sz="16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0" name="Up-Down Arrow 79"/>
          <p:cNvSpPr/>
          <p:nvPr/>
        </p:nvSpPr>
        <p:spPr>
          <a:xfrm>
            <a:off x="1335597" y="2048608"/>
            <a:ext cx="163508" cy="3099173"/>
          </a:xfrm>
          <a:prstGeom prst="upDownArrow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739564" y="4173734"/>
            <a:ext cx="1798786" cy="707279"/>
          </a:xfrm>
          <a:prstGeom prst="roundRect">
            <a:avLst/>
          </a:prstGeom>
          <a:solidFill>
            <a:srgbClr val="ED8B00"/>
          </a:solidFill>
        </p:spPr>
        <p:txBody>
          <a:bodyPr wrap="square" rtlCol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Accelerator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743416" y="3120844"/>
            <a:ext cx="1792834" cy="707279"/>
          </a:xfrm>
          <a:prstGeom prst="roundRect">
            <a:avLst/>
          </a:prstGeom>
          <a:solidFill>
            <a:srgbClr val="ED8B00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SMART App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378727" y="2336238"/>
            <a:ext cx="1792834" cy="707279"/>
          </a:xfrm>
          <a:prstGeom prst="roundRect">
            <a:avLst/>
          </a:prstGeom>
          <a:solidFill>
            <a:srgbClr val="ED8B00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Native</a:t>
            </a:r>
          </a:p>
        </p:txBody>
      </p:sp>
      <p:sp>
        <p:nvSpPr>
          <p:cNvPr id="84" name="Up-Down Arrow 83"/>
          <p:cNvSpPr/>
          <p:nvPr/>
        </p:nvSpPr>
        <p:spPr>
          <a:xfrm rot="5400000">
            <a:off x="4349623" y="1797689"/>
            <a:ext cx="166372" cy="6415022"/>
          </a:xfrm>
          <a:prstGeom prst="upDownArrow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Left Brace 84"/>
          <p:cNvSpPr/>
          <p:nvPr/>
        </p:nvSpPr>
        <p:spPr>
          <a:xfrm flipH="1">
            <a:off x="7720926" y="3120844"/>
            <a:ext cx="125555" cy="1760169"/>
          </a:xfrm>
          <a:prstGeom prst="leftBrace">
            <a:avLst/>
          </a:prstGeom>
          <a:noFill/>
          <a:ln w="9525" cap="flat" cmpd="sng" algn="ctr">
            <a:solidFill>
              <a:srgbClr val="089BC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567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753967" y="2426055"/>
            <a:ext cx="1315588" cy="592610"/>
          </a:xfrm>
          <a:prstGeom prst="round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Web services</a:t>
            </a:r>
            <a:r>
              <a:rPr kumimoji="0" lang="en-US" sz="16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0886B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612676" y="5094745"/>
            <a:ext cx="241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CONFIGURABILITY 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REQUIREMENTS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 rot="16200000">
            <a:off x="-175001" y="3274626"/>
            <a:ext cx="181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TIME TO IMPLEMENT</a:t>
            </a:r>
            <a:r>
              <a:rPr lang="en-US" sz="16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endParaRPr lang="en-US" sz="1600" b="1" baseline="30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63036" y="5108702"/>
            <a:ext cx="1624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Full customization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335596" y="5108702"/>
            <a:ext cx="1740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“Plug &amp; play”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1440" y="4724104"/>
            <a:ext cx="1266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&lt;6 weeks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1440" y="2086346"/>
            <a:ext cx="1266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&lt;12 weeks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1588567" y="4007229"/>
            <a:ext cx="365760" cy="365760"/>
          </a:xfrm>
          <a:prstGeom prst="ellipse">
            <a:avLst/>
          </a:prstGeom>
          <a:solidFill>
            <a:srgbClr val="ED8B00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5" name="Oval 94"/>
          <p:cNvSpPr/>
          <p:nvPr/>
        </p:nvSpPr>
        <p:spPr>
          <a:xfrm>
            <a:off x="3560536" y="2910606"/>
            <a:ext cx="365760" cy="365760"/>
          </a:xfrm>
          <a:prstGeom prst="ellipse">
            <a:avLst/>
          </a:prstGeom>
          <a:solidFill>
            <a:srgbClr val="ED8B00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Oval 95"/>
          <p:cNvSpPr/>
          <p:nvPr/>
        </p:nvSpPr>
        <p:spPr>
          <a:xfrm>
            <a:off x="5195847" y="2115420"/>
            <a:ext cx="365760" cy="365760"/>
          </a:xfrm>
          <a:prstGeom prst="ellipse">
            <a:avLst/>
          </a:prstGeom>
          <a:solidFill>
            <a:srgbClr val="ED8B00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4"/>
          <a:stretch/>
        </p:blipFill>
        <p:spPr>
          <a:xfrm>
            <a:off x="2035698" y="4223473"/>
            <a:ext cx="1245978" cy="3362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39EEC8-8AC5-E349-94CD-0321B7AA8B1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7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8559801" cy="1237512"/>
          </a:xfrm>
        </p:spPr>
        <p:txBody>
          <a:bodyPr/>
          <a:lstStyle/>
          <a:p>
            <a:r>
              <a:rPr lang="en-US" dirty="0" smtClean="0"/>
              <a:t>We empower providers with actionable intelligence on medication regimens for their patients to deliver more informed care</a:t>
            </a:r>
            <a:endParaRPr lang="en-US" b="1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2092276" y="3112521"/>
            <a:ext cx="3868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592" indent="-164592" algn="l">
              <a:buSzPts val="16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Indicates that a patient may not be taking a medication as frequently as prescribed</a:t>
            </a:r>
            <a:endParaRPr lang="en-US" sz="160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00751"/>
            <a:ext cx="15699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Key insights</a:t>
            </a:r>
            <a:r>
              <a:rPr lang="en-US" sz="16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endParaRPr lang="en-US" sz="1600" b="1" baseline="300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1911" y="1939305"/>
            <a:ext cx="1555676" cy="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092276" y="4242412"/>
            <a:ext cx="3868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Indicates that an expected medication is not prescribed based on the patient’s diagnosis code</a:t>
            </a:r>
            <a:endParaRPr lang="en-US" sz="1600" baseline="300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2276" y="5434448"/>
            <a:ext cx="3868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Indicates that a patient may be taking a drug that may not be suitable based on side effects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92275" y="1600751"/>
            <a:ext cx="38682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Description</a:t>
            </a:r>
            <a:endParaRPr lang="en-US" sz="1600" b="1" baseline="300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123187" y="1939305"/>
            <a:ext cx="3833032" cy="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43200" y="6418616"/>
            <a:ext cx="5262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14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900" dirty="0" smtClean="0">
                <a:solidFill>
                  <a:schemeClr val="accent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1) Additional insights may include benefit-driven prescription savings opportunities and insights around potential controlled substance abuse. 2) PDC = Proportion of Days Covered</a:t>
            </a:r>
            <a:endParaRPr lang="en-US" sz="900" dirty="0">
              <a:solidFill>
                <a:schemeClr val="accent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123187" y="4220988"/>
            <a:ext cx="3833032" cy="0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23187" y="5356208"/>
            <a:ext cx="3833032" cy="0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11911" y="3164008"/>
            <a:ext cx="1555676" cy="9787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Medication Adherence</a:t>
            </a:r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911" y="4299228"/>
            <a:ext cx="1555676" cy="9787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Missing Medications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6384" y="4845011"/>
            <a:ext cx="225120" cy="224694"/>
          </a:xfrm>
          <a:prstGeom prst="rect">
            <a:avLst/>
          </a:prstGeom>
        </p:spPr>
      </p:pic>
      <p:pic>
        <p:nvPicPr>
          <p:cNvPr id="41" name="Picture 8" descr="Image result for magnifying glas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48" y="4798270"/>
            <a:ext cx="456041" cy="4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11911" y="5434448"/>
            <a:ext cx="1555676" cy="978740"/>
            <a:chOff x="411911" y="5395143"/>
            <a:chExt cx="1555676" cy="978740"/>
          </a:xfrm>
        </p:grpSpPr>
        <p:sp>
          <p:nvSpPr>
            <p:cNvPr id="13" name="Rectangle 12"/>
            <p:cNvSpPr/>
            <p:nvPr/>
          </p:nvSpPr>
          <p:spPr>
            <a:xfrm>
              <a:off x="411911" y="5395143"/>
              <a:ext cx="1555676" cy="9787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1600" b="1" dirty="0" smtClean="0">
                  <a:latin typeface="Century Gothic" panose="020B0502020202020204" pitchFamily="34" charset="0"/>
                  <a:cs typeface="Arial" panose="020B0604020202020204" pitchFamily="34" charset="0"/>
                </a:rPr>
                <a:t>High Risk Medications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0589" y="5930082"/>
              <a:ext cx="422913" cy="371353"/>
            </a:xfrm>
            <a:prstGeom prst="rect">
              <a:avLst/>
            </a:prstGeom>
          </p:spPr>
        </p:pic>
      </p:grpSp>
      <p:sp>
        <p:nvSpPr>
          <p:cNvPr id="57" name="Rectangle 56"/>
          <p:cNvSpPr/>
          <p:nvPr/>
        </p:nvSpPr>
        <p:spPr>
          <a:xfrm>
            <a:off x="2092276" y="2028788"/>
            <a:ext cx="3868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592" indent="-164592" algn="l">
              <a:buSzPts val="16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Shows visual snapshot of how adherent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patient is to their maintenance medications based on PDC score</a:t>
            </a:r>
            <a:r>
              <a:rPr lang="en-US" sz="1600" baseline="300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endParaRPr lang="en-US" sz="1600" baseline="3000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123187" y="3085768"/>
            <a:ext cx="3833032" cy="0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11911" y="2028788"/>
            <a:ext cx="1555676" cy="978740"/>
            <a:chOff x="411911" y="1927187"/>
            <a:chExt cx="1555676" cy="978740"/>
          </a:xfrm>
        </p:grpSpPr>
        <p:sp>
          <p:nvSpPr>
            <p:cNvPr id="59" name="Rectangle 58"/>
            <p:cNvSpPr/>
            <p:nvPr/>
          </p:nvSpPr>
          <p:spPr>
            <a:xfrm>
              <a:off x="411911" y="1927187"/>
              <a:ext cx="1555676" cy="9787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US" sz="1600" b="1" dirty="0" smtClean="0">
                  <a:latin typeface="Century Gothic" panose="020B0502020202020204" pitchFamily="34" charset="0"/>
                  <a:cs typeface="Arial" panose="020B0604020202020204" pitchFamily="34" charset="0"/>
                </a:rPr>
                <a:t>Adherence summaries</a:t>
              </a:r>
              <a:endParaRPr lang="en-US" sz="12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45087" y="2434475"/>
              <a:ext cx="409380" cy="408605"/>
            </a:xfrm>
            <a:prstGeom prst="rect">
              <a:avLst/>
            </a:prstGeom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1370" y="4566642"/>
            <a:ext cx="2387289" cy="1740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31"/>
          <p:cNvSpPr/>
          <p:nvPr/>
        </p:nvSpPr>
        <p:spPr>
          <a:xfrm>
            <a:off x="6151875" y="1600751"/>
            <a:ext cx="29062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Example content</a:t>
            </a:r>
            <a:endParaRPr lang="en-US" sz="1600" b="1" baseline="300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165107" y="1939305"/>
            <a:ext cx="2879814" cy="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8993" y="3661446"/>
            <a:ext cx="212845" cy="212442"/>
          </a:xfrm>
          <a:prstGeom prst="rect">
            <a:avLst/>
          </a:prstGeom>
        </p:spPr>
      </p:pic>
      <p:pic>
        <p:nvPicPr>
          <p:cNvPr id="42" name="Picture 41" descr="Pill-bottle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>
            <a:off x="1523262" y="3642854"/>
            <a:ext cx="365028" cy="458007"/>
          </a:xfrm>
          <a:prstGeom prst="rect">
            <a:avLst/>
          </a:prstGeom>
        </p:spPr>
      </p:pic>
      <p:pic>
        <p:nvPicPr>
          <p:cNvPr id="207929" name="Picture 5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46" y="2030049"/>
            <a:ext cx="2055337" cy="2508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39EEC8-8AC5-E349-94CD-0321B7AA8B1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Surescripts</a:t>
            </a:r>
            <a:r>
              <a:rPr lang="en-US" dirty="0"/>
              <a:t> delivers payer insights within the EHR workflow 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29539" y="5253692"/>
            <a:ext cx="8229251" cy="985513"/>
          </a:xfrm>
          <a:prstGeom prst="rect">
            <a:avLst/>
          </a:prstGeom>
          <a:solidFill>
            <a:schemeClr val="tx1"/>
          </a:solidFill>
        </p:spPr>
        <p:txBody>
          <a:bodyPr lIns="91440" rIns="0" anchor="ctr" anchorCtr="0">
            <a:noAutofit/>
          </a:bodyPr>
          <a:lstStyle>
            <a:lvl1pPr marL="176213" indent="-176213" algn="l" defTabSz="457200" rtl="0" eaLnBrk="1" latinLnBrk="0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800" b="0" i="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228600" indent="-228600" algn="l" defTabSz="457200" rtl="0" eaLnBrk="1" latinLnBrk="0" hangingPunct="1">
              <a:spcBef>
                <a:spcPts val="4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96875" indent="-168275" algn="l" defTabSz="457200" rtl="0" eaLnBrk="1" latinLnBrk="0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200" b="0" i="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200" b="0" i="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858838" indent="-173038" algn="l" defTabSz="457200" rtl="0" eaLnBrk="1" latinLnBrk="0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 sz="1200" b="0" i="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87" fontAlgn="auto">
              <a:spcBef>
                <a:spcPts val="0"/>
              </a:spcBef>
              <a:spcAft>
                <a:spcPts val="0"/>
              </a:spcAft>
              <a:buClr>
                <a:srgbClr val="FFB312"/>
              </a:buClr>
              <a:defRPr/>
            </a:pP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PBMs </a:t>
            </a:r>
            <a:r>
              <a:rPr lang="en-US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deliver </a:t>
            </a: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valuable information and interaction at critical points in the care process</a:t>
            </a:r>
          </a:p>
          <a:p>
            <a:pPr defTabSz="914287" fontAlgn="auto">
              <a:spcBef>
                <a:spcPts val="0"/>
              </a:spcBef>
              <a:spcAft>
                <a:spcPts val="0"/>
              </a:spcAft>
              <a:buClr>
                <a:srgbClr val="FFB312"/>
              </a:buClr>
              <a:defRPr/>
            </a:pPr>
            <a:r>
              <a:rPr lang="en-US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FHIR</a:t>
            </a:r>
            <a:r>
              <a:rPr lang="en-US" sz="1400" baseline="300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r>
              <a:rPr lang="en-US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standard </a:t>
            </a:r>
            <a:r>
              <a:rPr lang="en-US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improves </a:t>
            </a: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interoperability by standardizing integration of local and network </a:t>
            </a:r>
            <a:r>
              <a:rPr lang="en-US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data</a:t>
            </a:r>
          </a:p>
          <a:p>
            <a:pPr defTabSz="914287" fontAlgn="auto">
              <a:spcBef>
                <a:spcPts val="0"/>
              </a:spcBef>
              <a:spcAft>
                <a:spcPts val="0"/>
              </a:spcAft>
              <a:buClr>
                <a:srgbClr val="FFB312"/>
              </a:buClr>
              <a:defRPr/>
            </a:pPr>
            <a:r>
              <a:rPr lang="en-US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EHRs seamlessly </a:t>
            </a: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integrate new functionality into the workflow of the </a:t>
            </a:r>
            <a:r>
              <a:rPr lang="en-US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physician</a:t>
            </a:r>
            <a:endParaRPr lang="en-US" sz="16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Freeform 6"/>
          <p:cNvSpPr>
            <a:spLocks/>
          </p:cNvSpPr>
          <p:nvPr/>
        </p:nvSpPr>
        <p:spPr bwMode="auto">
          <a:xfrm>
            <a:off x="3782291" y="1403058"/>
            <a:ext cx="1427163" cy="3588734"/>
          </a:xfrm>
          <a:custGeom>
            <a:avLst/>
            <a:gdLst>
              <a:gd name="T0" fmla="*/ 40 w 619"/>
              <a:gd name="T1" fmla="*/ 1250 h 1250"/>
              <a:gd name="T2" fmla="*/ 579 w 619"/>
              <a:gd name="T3" fmla="*/ 1250 h 1250"/>
              <a:gd name="T4" fmla="*/ 619 w 619"/>
              <a:gd name="T5" fmla="*/ 1210 h 1250"/>
              <a:gd name="T6" fmla="*/ 619 w 619"/>
              <a:gd name="T7" fmla="*/ 40 h 1250"/>
              <a:gd name="T8" fmla="*/ 579 w 619"/>
              <a:gd name="T9" fmla="*/ 0 h 1250"/>
              <a:gd name="T10" fmla="*/ 40 w 619"/>
              <a:gd name="T11" fmla="*/ 0 h 1250"/>
              <a:gd name="T12" fmla="*/ 0 w 619"/>
              <a:gd name="T13" fmla="*/ 40 h 1250"/>
              <a:gd name="T14" fmla="*/ 0 w 619"/>
              <a:gd name="T15" fmla="*/ 1210 h 1250"/>
              <a:gd name="T16" fmla="*/ 40 w 619"/>
              <a:gd name="T17" fmla="*/ 1250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9" h="1250">
                <a:moveTo>
                  <a:pt x="40" y="1250"/>
                </a:moveTo>
                <a:cubicBezTo>
                  <a:pt x="579" y="1250"/>
                  <a:pt x="579" y="1250"/>
                  <a:pt x="579" y="1250"/>
                </a:cubicBezTo>
                <a:cubicBezTo>
                  <a:pt x="601" y="1250"/>
                  <a:pt x="619" y="1232"/>
                  <a:pt x="619" y="1210"/>
                </a:cubicBezTo>
                <a:cubicBezTo>
                  <a:pt x="619" y="40"/>
                  <a:pt x="619" y="40"/>
                  <a:pt x="619" y="40"/>
                </a:cubicBezTo>
                <a:cubicBezTo>
                  <a:pt x="619" y="18"/>
                  <a:pt x="601" y="0"/>
                  <a:pt x="57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1210"/>
                  <a:pt x="0" y="1210"/>
                  <a:pt x="0" y="1210"/>
                </a:cubicBezTo>
                <a:cubicBezTo>
                  <a:pt x="0" y="1232"/>
                  <a:pt x="17" y="1250"/>
                  <a:pt x="40" y="1250"/>
                </a:cubicBezTo>
                <a:close/>
              </a:path>
            </a:pathLst>
          </a:custGeom>
          <a:solidFill>
            <a:srgbClr val="ED8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863049" y="2381748"/>
            <a:ext cx="1919241" cy="0"/>
          </a:xfrm>
          <a:prstGeom prst="straightConnector1">
            <a:avLst/>
          </a:prstGeom>
          <a:noFill/>
          <a:ln w="28575" cap="flat" cmpd="sng" algn="ctr">
            <a:solidFill>
              <a:srgbClr val="089BCD"/>
            </a:solidFill>
            <a:prstDash val="solid"/>
            <a:tailEnd type="arrow"/>
          </a:ln>
          <a:effectLst/>
        </p:spPr>
      </p:cxn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4"/>
          <a:stretch/>
        </p:blipFill>
        <p:spPr>
          <a:xfrm rot="16200000">
            <a:off x="2879412" y="2735187"/>
            <a:ext cx="3231748" cy="87216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873502" y="1796973"/>
            <a:ext cx="1898603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0886B2"/>
                </a:solidFill>
                <a:latin typeface="Century Gothic" panose="020B0502020202020204" pitchFamily="34" charset="0"/>
              </a:rPr>
              <a:t>Portion of Days Covered Ratios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1896569" y="4556652"/>
            <a:ext cx="1877586" cy="0"/>
          </a:xfrm>
          <a:prstGeom prst="straightConnector1">
            <a:avLst/>
          </a:prstGeom>
          <a:noFill/>
          <a:ln w="28575" cap="flat" cmpd="sng" algn="ctr">
            <a:solidFill>
              <a:srgbClr val="ED8B00"/>
            </a:solidFill>
            <a:prstDash val="soli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2218312" y="3972296"/>
            <a:ext cx="1208985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ED8B00"/>
                </a:solidFill>
                <a:latin typeface="Century Gothic" panose="020B0502020202020204" pitchFamily="34" charset="0"/>
              </a:rPr>
              <a:t>Provider </a:t>
            </a:r>
          </a:p>
          <a:p>
            <a:pPr algn="ctr"/>
            <a:r>
              <a:rPr lang="en-US" sz="1600" dirty="0" smtClean="0">
                <a:solidFill>
                  <a:srgbClr val="ED8B00"/>
                </a:solidFill>
                <a:latin typeface="Century Gothic" panose="020B0502020202020204" pitchFamily="34" charset="0"/>
              </a:rPr>
              <a:t>Responses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910332" y="2986628"/>
            <a:ext cx="1824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886B2"/>
                </a:solidFill>
                <a:latin typeface="Century Gothic" panose="020B0502020202020204" pitchFamily="34" charset="0"/>
              </a:rPr>
              <a:t>Patient-Specific Messages</a:t>
            </a:r>
            <a:endParaRPr lang="en-US" sz="1600" dirty="0">
              <a:solidFill>
                <a:srgbClr val="0886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863316" y="3589181"/>
            <a:ext cx="1922711" cy="0"/>
          </a:xfrm>
          <a:prstGeom prst="straightConnector1">
            <a:avLst/>
          </a:prstGeom>
          <a:noFill/>
          <a:ln w="28575" cap="flat" cmpd="sng" algn="ctr">
            <a:solidFill>
              <a:srgbClr val="0886B2"/>
            </a:solidFill>
            <a:prstDash val="soli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>
          <a:xfrm>
            <a:off x="5209454" y="3134010"/>
            <a:ext cx="2057400" cy="0"/>
          </a:xfrm>
          <a:prstGeom prst="straightConnector1">
            <a:avLst/>
          </a:prstGeom>
          <a:noFill/>
          <a:ln w="28575" cap="flat" cmpd="sng" algn="ctr">
            <a:solidFill>
              <a:srgbClr val="089BCD"/>
            </a:solidFill>
            <a:prstDash val="soli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>
          <a:xfrm>
            <a:off x="5209454" y="2234557"/>
            <a:ext cx="2057400" cy="0"/>
          </a:xfrm>
          <a:prstGeom prst="straightConnector1">
            <a:avLst/>
          </a:prstGeom>
          <a:noFill/>
          <a:ln w="28575" cap="flat" cmpd="sng" algn="ctr">
            <a:solidFill>
              <a:srgbClr val="089BCD"/>
            </a:solidFill>
            <a:prstDash val="soli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209454" y="1646305"/>
            <a:ext cx="2057399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0886B2"/>
                </a:solidFill>
                <a:latin typeface="Century Gothic" panose="020B0502020202020204" pitchFamily="34" charset="0"/>
              </a:rPr>
              <a:t>Adherence Summaries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209454" y="2294773"/>
            <a:ext cx="2055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914287" fontAlgn="auto">
              <a:spcBef>
                <a:spcPts val="0"/>
              </a:spcBef>
              <a:spcAft>
                <a:spcPts val="0"/>
              </a:spcAft>
              <a:buClr>
                <a:srgbClr val="ED8B00"/>
              </a:buClr>
              <a:defRPr/>
            </a:pPr>
            <a:r>
              <a:rPr lang="en-US" sz="1600" dirty="0">
                <a:solidFill>
                  <a:srgbClr val="0886B2"/>
                </a:solidFill>
                <a:latin typeface="Century Gothic" panose="020B0502020202020204" pitchFamily="34" charset="0"/>
              </a:rPr>
              <a:t>Adherence profiles for </a:t>
            </a:r>
            <a:r>
              <a:rPr lang="en-US" sz="1600" dirty="0" smtClean="0">
                <a:solidFill>
                  <a:srgbClr val="0886B2"/>
                </a:solidFill>
                <a:latin typeface="Century Gothic" panose="020B0502020202020204" pitchFamily="34" charset="0"/>
              </a:rPr>
              <a:t>specific </a:t>
            </a:r>
            <a:r>
              <a:rPr lang="en-US" sz="1600" dirty="0">
                <a:solidFill>
                  <a:srgbClr val="0886B2"/>
                </a:solidFill>
                <a:latin typeface="Century Gothic" panose="020B0502020202020204" pitchFamily="34" charset="0"/>
              </a:rPr>
              <a:t>diseases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5209454" y="4556652"/>
            <a:ext cx="2057400" cy="0"/>
          </a:xfrm>
          <a:prstGeom prst="straightConnector1">
            <a:avLst/>
          </a:prstGeom>
          <a:noFill/>
          <a:ln w="28575" cap="flat" cmpd="sng" algn="ctr">
            <a:solidFill>
              <a:srgbClr val="ED8B00"/>
            </a:solidFill>
            <a:prstDash val="soli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5209454" y="3972296"/>
            <a:ext cx="2055885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600" dirty="0" smtClean="0">
                <a:solidFill>
                  <a:srgbClr val="ED8B00"/>
                </a:solidFill>
                <a:latin typeface="Century Gothic" panose="020B0502020202020204" pitchFamily="34" charset="0"/>
              </a:rPr>
              <a:t>Provider </a:t>
            </a:r>
          </a:p>
          <a:p>
            <a:pPr algn="ctr"/>
            <a:r>
              <a:rPr lang="en-US" sz="1600" dirty="0" smtClean="0">
                <a:solidFill>
                  <a:srgbClr val="ED8B00"/>
                </a:solidFill>
                <a:latin typeface="Century Gothic" panose="020B0502020202020204" pitchFamily="34" charset="0"/>
              </a:rPr>
              <a:t>Responses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209455" y="3233760"/>
            <a:ext cx="1962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886B2"/>
                </a:solidFill>
                <a:latin typeface="Century Gothic" panose="020B0502020202020204" pitchFamily="34" charset="0"/>
              </a:rPr>
              <a:t>Patient-Specific </a:t>
            </a:r>
            <a:r>
              <a:rPr lang="en-US" sz="1600" dirty="0">
                <a:solidFill>
                  <a:srgbClr val="0886B2"/>
                </a:solidFill>
                <a:latin typeface="Century Gothic" panose="020B0502020202020204" pitchFamily="34" charset="0"/>
              </a:rPr>
              <a:t>M</a:t>
            </a:r>
            <a:r>
              <a:rPr lang="en-US" sz="1600" dirty="0" smtClean="0">
                <a:solidFill>
                  <a:srgbClr val="0886B2"/>
                </a:solidFill>
                <a:latin typeface="Century Gothic" panose="020B0502020202020204" pitchFamily="34" charset="0"/>
              </a:rPr>
              <a:t>essages</a:t>
            </a:r>
            <a:endParaRPr lang="en-US" sz="1600" dirty="0">
              <a:solidFill>
                <a:srgbClr val="0886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209454" y="3836313"/>
            <a:ext cx="2057400" cy="0"/>
          </a:xfrm>
          <a:prstGeom prst="straightConnector1">
            <a:avLst/>
          </a:prstGeom>
          <a:noFill/>
          <a:ln w="28575" cap="flat" cmpd="sng" algn="ctr">
            <a:solidFill>
              <a:srgbClr val="0886B2"/>
            </a:solidFill>
            <a:prstDash val="solid"/>
            <a:tailEnd type="arrow"/>
          </a:ln>
          <a:effectLst/>
        </p:spPr>
      </p:cxnSp>
      <p:grpSp>
        <p:nvGrpSpPr>
          <p:cNvPr id="65" name="Group 5"/>
          <p:cNvGrpSpPr>
            <a:grpSpLocks noChangeAspect="1"/>
          </p:cNvGrpSpPr>
          <p:nvPr/>
        </p:nvGrpSpPr>
        <p:grpSpPr bwMode="auto">
          <a:xfrm>
            <a:off x="453350" y="1375085"/>
            <a:ext cx="1430338" cy="3588734"/>
            <a:chOff x="240" y="1167"/>
            <a:chExt cx="901" cy="1813"/>
          </a:xfrm>
        </p:grpSpPr>
        <p:sp>
          <p:nvSpPr>
            <p:cNvPr id="66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0" y="1168"/>
              <a:ext cx="901" cy="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241" y="1167"/>
              <a:ext cx="899" cy="1813"/>
            </a:xfrm>
            <a:custGeom>
              <a:avLst/>
              <a:gdLst>
                <a:gd name="T0" fmla="*/ 40 w 619"/>
                <a:gd name="T1" fmla="*/ 1250 h 1250"/>
                <a:gd name="T2" fmla="*/ 579 w 619"/>
                <a:gd name="T3" fmla="*/ 1250 h 1250"/>
                <a:gd name="T4" fmla="*/ 619 w 619"/>
                <a:gd name="T5" fmla="*/ 1210 h 1250"/>
                <a:gd name="T6" fmla="*/ 619 w 619"/>
                <a:gd name="T7" fmla="*/ 40 h 1250"/>
                <a:gd name="T8" fmla="*/ 579 w 619"/>
                <a:gd name="T9" fmla="*/ 0 h 1250"/>
                <a:gd name="T10" fmla="*/ 40 w 619"/>
                <a:gd name="T11" fmla="*/ 0 h 1250"/>
                <a:gd name="T12" fmla="*/ 0 w 619"/>
                <a:gd name="T13" fmla="*/ 40 h 1250"/>
                <a:gd name="T14" fmla="*/ 0 w 619"/>
                <a:gd name="T15" fmla="*/ 1210 h 1250"/>
                <a:gd name="T16" fmla="*/ 40 w 619"/>
                <a:gd name="T17" fmla="*/ 1250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9" h="1250">
                  <a:moveTo>
                    <a:pt x="40" y="1250"/>
                  </a:moveTo>
                  <a:cubicBezTo>
                    <a:pt x="579" y="1250"/>
                    <a:pt x="579" y="1250"/>
                    <a:pt x="579" y="1250"/>
                  </a:cubicBezTo>
                  <a:cubicBezTo>
                    <a:pt x="601" y="1250"/>
                    <a:pt x="619" y="1232"/>
                    <a:pt x="619" y="121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19" y="18"/>
                    <a:pt x="601" y="0"/>
                    <a:pt x="57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1210"/>
                    <a:pt x="0" y="1210"/>
                    <a:pt x="0" y="1210"/>
                  </a:cubicBezTo>
                  <a:cubicBezTo>
                    <a:pt x="0" y="1232"/>
                    <a:pt x="17" y="1250"/>
                    <a:pt x="40" y="1250"/>
                  </a:cubicBezTo>
                  <a:close/>
                </a:path>
              </a:pathLst>
            </a:custGeom>
            <a:solidFill>
              <a:srgbClr val="005677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240" y="1320"/>
              <a:ext cx="8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 kern="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Payer</a:t>
              </a:r>
              <a:endParaRPr lang="en-US" altLang="en-US" sz="2800" b="1" kern="0" dirty="0" smtClean="0">
                <a:solidFill>
                  <a:srgbClr val="005677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257026" y="1403058"/>
            <a:ext cx="1437115" cy="3588734"/>
            <a:chOff x="7257026" y="2541709"/>
            <a:chExt cx="1437115" cy="2878142"/>
          </a:xfrm>
        </p:grpSpPr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7257026" y="2541709"/>
              <a:ext cx="1427163" cy="2878142"/>
            </a:xfrm>
            <a:custGeom>
              <a:avLst/>
              <a:gdLst>
                <a:gd name="T0" fmla="*/ 40 w 619"/>
                <a:gd name="T1" fmla="*/ 1250 h 1250"/>
                <a:gd name="T2" fmla="*/ 579 w 619"/>
                <a:gd name="T3" fmla="*/ 1250 h 1250"/>
                <a:gd name="T4" fmla="*/ 619 w 619"/>
                <a:gd name="T5" fmla="*/ 1210 h 1250"/>
                <a:gd name="T6" fmla="*/ 619 w 619"/>
                <a:gd name="T7" fmla="*/ 40 h 1250"/>
                <a:gd name="T8" fmla="*/ 579 w 619"/>
                <a:gd name="T9" fmla="*/ 0 h 1250"/>
                <a:gd name="T10" fmla="*/ 40 w 619"/>
                <a:gd name="T11" fmla="*/ 0 h 1250"/>
                <a:gd name="T12" fmla="*/ 0 w 619"/>
                <a:gd name="T13" fmla="*/ 40 h 1250"/>
                <a:gd name="T14" fmla="*/ 0 w 619"/>
                <a:gd name="T15" fmla="*/ 1210 h 1250"/>
                <a:gd name="T16" fmla="*/ 40 w 619"/>
                <a:gd name="T17" fmla="*/ 1250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9" h="1250">
                  <a:moveTo>
                    <a:pt x="40" y="1250"/>
                  </a:moveTo>
                  <a:cubicBezTo>
                    <a:pt x="579" y="1250"/>
                    <a:pt x="579" y="1250"/>
                    <a:pt x="579" y="1250"/>
                  </a:cubicBezTo>
                  <a:cubicBezTo>
                    <a:pt x="601" y="1250"/>
                    <a:pt x="619" y="1232"/>
                    <a:pt x="619" y="121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19" y="18"/>
                    <a:pt x="601" y="0"/>
                    <a:pt x="57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1210"/>
                    <a:pt x="0" y="1210"/>
                    <a:pt x="0" y="1210"/>
                  </a:cubicBezTo>
                  <a:cubicBezTo>
                    <a:pt x="0" y="1232"/>
                    <a:pt x="17" y="1250"/>
                    <a:pt x="40" y="1250"/>
                  </a:cubicBezTo>
                  <a:close/>
                </a:path>
              </a:pathLst>
            </a:custGeom>
            <a:solidFill>
              <a:srgbClr val="00567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7284441" y="2742770"/>
              <a:ext cx="1409700" cy="246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 kern="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EHR</a:t>
              </a:r>
              <a:endParaRPr lang="en-US" altLang="en-US" sz="2800" b="1" kern="0" dirty="0" smtClean="0">
                <a:solidFill>
                  <a:srgbClr val="005677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2" name="Group 71"/>
          <p:cNvGrpSpPr>
            <a:grpSpLocks noChangeAspect="1"/>
          </p:cNvGrpSpPr>
          <p:nvPr/>
        </p:nvGrpSpPr>
        <p:grpSpPr bwMode="auto">
          <a:xfrm>
            <a:off x="7366056" y="4044345"/>
            <a:ext cx="959037" cy="1031875"/>
            <a:chOff x="4193" y="456"/>
            <a:chExt cx="790" cy="850"/>
          </a:xfrm>
          <a:solidFill>
            <a:srgbClr val="005677"/>
          </a:solidFill>
        </p:grpSpPr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4193" y="456"/>
              <a:ext cx="790" cy="850"/>
            </a:xfrm>
            <a:custGeom>
              <a:avLst/>
              <a:gdLst>
                <a:gd name="T0" fmla="*/ 281 w 334"/>
                <a:gd name="T1" fmla="*/ 229 h 360"/>
                <a:gd name="T2" fmla="*/ 268 w 334"/>
                <a:gd name="T3" fmla="*/ 235 h 360"/>
                <a:gd name="T4" fmla="*/ 269 w 334"/>
                <a:gd name="T5" fmla="*/ 250 h 360"/>
                <a:gd name="T6" fmla="*/ 257 w 334"/>
                <a:gd name="T7" fmla="*/ 278 h 360"/>
                <a:gd name="T8" fmla="*/ 263 w 334"/>
                <a:gd name="T9" fmla="*/ 249 h 360"/>
                <a:gd name="T10" fmla="*/ 227 w 334"/>
                <a:gd name="T11" fmla="*/ 206 h 360"/>
                <a:gd name="T12" fmla="*/ 226 w 334"/>
                <a:gd name="T13" fmla="*/ 224 h 360"/>
                <a:gd name="T14" fmla="*/ 205 w 334"/>
                <a:gd name="T15" fmla="*/ 243 h 360"/>
                <a:gd name="T16" fmla="*/ 190 w 334"/>
                <a:gd name="T17" fmla="*/ 237 h 360"/>
                <a:gd name="T18" fmla="*/ 215 w 334"/>
                <a:gd name="T19" fmla="*/ 186 h 360"/>
                <a:gd name="T20" fmla="*/ 215 w 334"/>
                <a:gd name="T21" fmla="*/ 177 h 360"/>
                <a:gd name="T22" fmla="*/ 231 w 334"/>
                <a:gd name="T23" fmla="*/ 151 h 360"/>
                <a:gd name="T24" fmla="*/ 240 w 334"/>
                <a:gd name="T25" fmla="*/ 108 h 360"/>
                <a:gd name="T26" fmla="*/ 195 w 334"/>
                <a:gd name="T27" fmla="*/ 17 h 360"/>
                <a:gd name="T28" fmla="*/ 168 w 334"/>
                <a:gd name="T29" fmla="*/ 10 h 360"/>
                <a:gd name="T30" fmla="*/ 159 w 334"/>
                <a:gd name="T31" fmla="*/ 11 h 360"/>
                <a:gd name="T32" fmla="*/ 152 w 334"/>
                <a:gd name="T33" fmla="*/ 8 h 360"/>
                <a:gd name="T34" fmla="*/ 98 w 334"/>
                <a:gd name="T35" fmla="*/ 55 h 360"/>
                <a:gd name="T36" fmla="*/ 97 w 334"/>
                <a:gd name="T37" fmla="*/ 130 h 360"/>
                <a:gd name="T38" fmla="*/ 120 w 334"/>
                <a:gd name="T39" fmla="*/ 178 h 360"/>
                <a:gd name="T40" fmla="*/ 120 w 334"/>
                <a:gd name="T41" fmla="*/ 187 h 360"/>
                <a:gd name="T42" fmla="*/ 145 w 334"/>
                <a:gd name="T43" fmla="*/ 239 h 360"/>
                <a:gd name="T44" fmla="*/ 131 w 334"/>
                <a:gd name="T45" fmla="*/ 244 h 360"/>
                <a:gd name="T46" fmla="*/ 109 w 334"/>
                <a:gd name="T47" fmla="*/ 220 h 360"/>
                <a:gd name="T48" fmla="*/ 108 w 334"/>
                <a:gd name="T49" fmla="*/ 205 h 360"/>
                <a:gd name="T50" fmla="*/ 76 w 334"/>
                <a:gd name="T51" fmla="*/ 239 h 360"/>
                <a:gd name="T52" fmla="*/ 104 w 334"/>
                <a:gd name="T53" fmla="*/ 270 h 360"/>
                <a:gd name="T54" fmla="*/ 110 w 334"/>
                <a:gd name="T55" fmla="*/ 303 h 360"/>
                <a:gd name="T56" fmla="*/ 95 w 334"/>
                <a:gd name="T57" fmla="*/ 327 h 360"/>
                <a:gd name="T58" fmla="*/ 83 w 334"/>
                <a:gd name="T59" fmla="*/ 323 h 360"/>
                <a:gd name="T60" fmla="*/ 87 w 334"/>
                <a:gd name="T61" fmla="*/ 319 h 360"/>
                <a:gd name="T62" fmla="*/ 98 w 334"/>
                <a:gd name="T63" fmla="*/ 319 h 360"/>
                <a:gd name="T64" fmla="*/ 103 w 334"/>
                <a:gd name="T65" fmla="*/ 303 h 360"/>
                <a:gd name="T66" fmla="*/ 95 w 334"/>
                <a:gd name="T67" fmla="*/ 274 h 360"/>
                <a:gd name="T68" fmla="*/ 51 w 334"/>
                <a:gd name="T69" fmla="*/ 275 h 360"/>
                <a:gd name="T70" fmla="*/ 42 w 334"/>
                <a:gd name="T71" fmla="*/ 303 h 360"/>
                <a:gd name="T72" fmla="*/ 49 w 334"/>
                <a:gd name="T73" fmla="*/ 319 h 360"/>
                <a:gd name="T74" fmla="*/ 60 w 334"/>
                <a:gd name="T75" fmla="*/ 319 h 360"/>
                <a:gd name="T76" fmla="*/ 64 w 334"/>
                <a:gd name="T77" fmla="*/ 323 h 360"/>
                <a:gd name="T78" fmla="*/ 51 w 334"/>
                <a:gd name="T79" fmla="*/ 327 h 360"/>
                <a:gd name="T80" fmla="*/ 39 w 334"/>
                <a:gd name="T81" fmla="*/ 320 h 360"/>
                <a:gd name="T82" fmla="*/ 42 w 334"/>
                <a:gd name="T83" fmla="*/ 276 h 360"/>
                <a:gd name="T84" fmla="*/ 55 w 334"/>
                <a:gd name="T85" fmla="*/ 252 h 360"/>
                <a:gd name="T86" fmla="*/ 70 w 334"/>
                <a:gd name="T87" fmla="*/ 239 h 360"/>
                <a:gd name="T88" fmla="*/ 53 w 334"/>
                <a:gd name="T89" fmla="*/ 229 h 360"/>
                <a:gd name="T90" fmla="*/ 0 w 334"/>
                <a:gd name="T91" fmla="*/ 328 h 360"/>
                <a:gd name="T92" fmla="*/ 334 w 334"/>
                <a:gd name="T93" fmla="*/ 328 h 360"/>
                <a:gd name="T94" fmla="*/ 238 w 334"/>
                <a:gd name="T95" fmla="*/ 315 h 360"/>
                <a:gd name="T96" fmla="*/ 224 w 334"/>
                <a:gd name="T97" fmla="*/ 329 h 360"/>
                <a:gd name="T98" fmla="*/ 212 w 334"/>
                <a:gd name="T99" fmla="*/ 315 h 360"/>
                <a:gd name="T100" fmla="*/ 198 w 334"/>
                <a:gd name="T101" fmla="*/ 303 h 360"/>
                <a:gd name="T102" fmla="*/ 212 w 334"/>
                <a:gd name="T103" fmla="*/ 289 h 360"/>
                <a:gd name="T104" fmla="*/ 224 w 334"/>
                <a:gd name="T105" fmla="*/ 303 h 360"/>
                <a:gd name="T106" fmla="*/ 238 w 334"/>
                <a:gd name="T107" fmla="*/ 31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4" h="360">
                  <a:moveTo>
                    <a:pt x="306" y="246"/>
                  </a:moveTo>
                  <a:cubicBezTo>
                    <a:pt x="306" y="246"/>
                    <a:pt x="299" y="236"/>
                    <a:pt x="281" y="229"/>
                  </a:cubicBezTo>
                  <a:cubicBezTo>
                    <a:pt x="281" y="229"/>
                    <a:pt x="274" y="227"/>
                    <a:pt x="263" y="223"/>
                  </a:cubicBezTo>
                  <a:cubicBezTo>
                    <a:pt x="265" y="227"/>
                    <a:pt x="267" y="231"/>
                    <a:pt x="268" y="235"/>
                  </a:cubicBezTo>
                  <a:cubicBezTo>
                    <a:pt x="269" y="240"/>
                    <a:pt x="270" y="245"/>
                    <a:pt x="269" y="250"/>
                  </a:cubicBezTo>
                  <a:cubicBezTo>
                    <a:pt x="269" y="250"/>
                    <a:pt x="269" y="250"/>
                    <a:pt x="269" y="250"/>
                  </a:cubicBezTo>
                  <a:cubicBezTo>
                    <a:pt x="277" y="254"/>
                    <a:pt x="280" y="263"/>
                    <a:pt x="277" y="270"/>
                  </a:cubicBezTo>
                  <a:cubicBezTo>
                    <a:pt x="273" y="278"/>
                    <a:pt x="264" y="281"/>
                    <a:pt x="257" y="278"/>
                  </a:cubicBezTo>
                  <a:cubicBezTo>
                    <a:pt x="249" y="274"/>
                    <a:pt x="246" y="265"/>
                    <a:pt x="249" y="258"/>
                  </a:cubicBezTo>
                  <a:cubicBezTo>
                    <a:pt x="252" y="252"/>
                    <a:pt x="257" y="249"/>
                    <a:pt x="263" y="249"/>
                  </a:cubicBezTo>
                  <a:cubicBezTo>
                    <a:pt x="264" y="237"/>
                    <a:pt x="260" y="225"/>
                    <a:pt x="252" y="218"/>
                  </a:cubicBezTo>
                  <a:cubicBezTo>
                    <a:pt x="243" y="215"/>
                    <a:pt x="233" y="210"/>
                    <a:pt x="227" y="206"/>
                  </a:cubicBezTo>
                  <a:cubicBezTo>
                    <a:pt x="227" y="206"/>
                    <a:pt x="227" y="207"/>
                    <a:pt x="227" y="207"/>
                  </a:cubicBezTo>
                  <a:cubicBezTo>
                    <a:pt x="227" y="212"/>
                    <a:pt x="226" y="218"/>
                    <a:pt x="226" y="224"/>
                  </a:cubicBezTo>
                  <a:cubicBezTo>
                    <a:pt x="223" y="242"/>
                    <a:pt x="219" y="262"/>
                    <a:pt x="219" y="262"/>
                  </a:cubicBezTo>
                  <a:cubicBezTo>
                    <a:pt x="214" y="253"/>
                    <a:pt x="209" y="247"/>
                    <a:pt x="205" y="243"/>
                  </a:cubicBezTo>
                  <a:cubicBezTo>
                    <a:pt x="199" y="239"/>
                    <a:pt x="195" y="237"/>
                    <a:pt x="191" y="237"/>
                  </a:cubicBezTo>
                  <a:cubicBezTo>
                    <a:pt x="191" y="237"/>
                    <a:pt x="191" y="237"/>
                    <a:pt x="190" y="237"/>
                  </a:cubicBezTo>
                  <a:cubicBezTo>
                    <a:pt x="186" y="238"/>
                    <a:pt x="183" y="241"/>
                    <a:pt x="183" y="241"/>
                  </a:cubicBezTo>
                  <a:cubicBezTo>
                    <a:pt x="206" y="212"/>
                    <a:pt x="215" y="188"/>
                    <a:pt x="215" y="186"/>
                  </a:cubicBezTo>
                  <a:cubicBezTo>
                    <a:pt x="215" y="184"/>
                    <a:pt x="215" y="182"/>
                    <a:pt x="215" y="180"/>
                  </a:cubicBezTo>
                  <a:cubicBezTo>
                    <a:pt x="215" y="180"/>
                    <a:pt x="215" y="177"/>
                    <a:pt x="215" y="177"/>
                  </a:cubicBezTo>
                  <a:cubicBezTo>
                    <a:pt x="215" y="177"/>
                    <a:pt x="215" y="177"/>
                    <a:pt x="215" y="178"/>
                  </a:cubicBezTo>
                  <a:cubicBezTo>
                    <a:pt x="222" y="169"/>
                    <a:pt x="227" y="162"/>
                    <a:pt x="231" y="151"/>
                  </a:cubicBezTo>
                  <a:cubicBezTo>
                    <a:pt x="237" y="145"/>
                    <a:pt x="240" y="130"/>
                    <a:pt x="240" y="130"/>
                  </a:cubicBezTo>
                  <a:cubicBezTo>
                    <a:pt x="246" y="115"/>
                    <a:pt x="242" y="110"/>
                    <a:pt x="240" y="108"/>
                  </a:cubicBezTo>
                  <a:cubicBezTo>
                    <a:pt x="244" y="95"/>
                    <a:pt x="252" y="61"/>
                    <a:pt x="232" y="39"/>
                  </a:cubicBezTo>
                  <a:cubicBezTo>
                    <a:pt x="232" y="39"/>
                    <a:pt x="225" y="23"/>
                    <a:pt x="195" y="17"/>
                  </a:cubicBezTo>
                  <a:cubicBezTo>
                    <a:pt x="195" y="17"/>
                    <a:pt x="183" y="12"/>
                    <a:pt x="179" y="0"/>
                  </a:cubicBezTo>
                  <a:cubicBezTo>
                    <a:pt x="179" y="0"/>
                    <a:pt x="168" y="1"/>
                    <a:pt x="168" y="10"/>
                  </a:cubicBezTo>
                  <a:cubicBezTo>
                    <a:pt x="163" y="8"/>
                    <a:pt x="163" y="8"/>
                    <a:pt x="163" y="8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3" y="8"/>
                    <a:pt x="153" y="8"/>
                    <a:pt x="152" y="8"/>
                  </a:cubicBezTo>
                  <a:cubicBezTo>
                    <a:pt x="151" y="8"/>
                    <a:pt x="150" y="8"/>
                    <a:pt x="147" y="9"/>
                  </a:cubicBezTo>
                  <a:cubicBezTo>
                    <a:pt x="147" y="9"/>
                    <a:pt x="108" y="24"/>
                    <a:pt x="98" y="55"/>
                  </a:cubicBezTo>
                  <a:cubicBezTo>
                    <a:pt x="98" y="55"/>
                    <a:pt x="92" y="68"/>
                    <a:pt x="99" y="107"/>
                  </a:cubicBezTo>
                  <a:cubicBezTo>
                    <a:pt x="98" y="107"/>
                    <a:pt x="90" y="111"/>
                    <a:pt x="97" y="130"/>
                  </a:cubicBezTo>
                  <a:cubicBezTo>
                    <a:pt x="97" y="130"/>
                    <a:pt x="100" y="144"/>
                    <a:pt x="106" y="150"/>
                  </a:cubicBezTo>
                  <a:cubicBezTo>
                    <a:pt x="109" y="160"/>
                    <a:pt x="114" y="170"/>
                    <a:pt x="120" y="178"/>
                  </a:cubicBezTo>
                  <a:cubicBezTo>
                    <a:pt x="119" y="178"/>
                    <a:pt x="119" y="178"/>
                    <a:pt x="119" y="178"/>
                  </a:cubicBezTo>
                  <a:cubicBezTo>
                    <a:pt x="119" y="178"/>
                    <a:pt x="120" y="182"/>
                    <a:pt x="120" y="187"/>
                  </a:cubicBezTo>
                  <a:cubicBezTo>
                    <a:pt x="121" y="191"/>
                    <a:pt x="132" y="220"/>
                    <a:pt x="152" y="242"/>
                  </a:cubicBezTo>
                  <a:cubicBezTo>
                    <a:pt x="151" y="241"/>
                    <a:pt x="149" y="239"/>
                    <a:pt x="145" y="239"/>
                  </a:cubicBezTo>
                  <a:cubicBezTo>
                    <a:pt x="145" y="239"/>
                    <a:pt x="144" y="238"/>
                    <a:pt x="143" y="238"/>
                  </a:cubicBezTo>
                  <a:cubicBezTo>
                    <a:pt x="140" y="238"/>
                    <a:pt x="136" y="240"/>
                    <a:pt x="131" y="244"/>
                  </a:cubicBezTo>
                  <a:cubicBezTo>
                    <a:pt x="127" y="247"/>
                    <a:pt x="122" y="253"/>
                    <a:pt x="116" y="263"/>
                  </a:cubicBezTo>
                  <a:cubicBezTo>
                    <a:pt x="116" y="263"/>
                    <a:pt x="111" y="239"/>
                    <a:pt x="109" y="220"/>
                  </a:cubicBezTo>
                  <a:cubicBezTo>
                    <a:pt x="108" y="215"/>
                    <a:pt x="108" y="211"/>
                    <a:pt x="108" y="207"/>
                  </a:cubicBezTo>
                  <a:cubicBezTo>
                    <a:pt x="108" y="207"/>
                    <a:pt x="108" y="206"/>
                    <a:pt x="108" y="205"/>
                  </a:cubicBezTo>
                  <a:cubicBezTo>
                    <a:pt x="102" y="209"/>
                    <a:pt x="94" y="214"/>
                    <a:pt x="85" y="217"/>
                  </a:cubicBezTo>
                  <a:cubicBezTo>
                    <a:pt x="80" y="224"/>
                    <a:pt x="77" y="232"/>
                    <a:pt x="76" y="239"/>
                  </a:cubicBezTo>
                  <a:cubicBezTo>
                    <a:pt x="79" y="240"/>
                    <a:pt x="81" y="243"/>
                    <a:pt x="82" y="246"/>
                  </a:cubicBezTo>
                  <a:cubicBezTo>
                    <a:pt x="90" y="249"/>
                    <a:pt x="98" y="258"/>
                    <a:pt x="104" y="270"/>
                  </a:cubicBezTo>
                  <a:cubicBezTo>
                    <a:pt x="105" y="272"/>
                    <a:pt x="104" y="273"/>
                    <a:pt x="104" y="275"/>
                  </a:cubicBezTo>
                  <a:cubicBezTo>
                    <a:pt x="107" y="284"/>
                    <a:pt x="110" y="294"/>
                    <a:pt x="110" y="303"/>
                  </a:cubicBezTo>
                  <a:cubicBezTo>
                    <a:pt x="110" y="317"/>
                    <a:pt x="109" y="323"/>
                    <a:pt x="99" y="325"/>
                  </a:cubicBezTo>
                  <a:cubicBezTo>
                    <a:pt x="98" y="326"/>
                    <a:pt x="97" y="327"/>
                    <a:pt x="95" y="327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5" y="327"/>
                    <a:pt x="83" y="325"/>
                    <a:pt x="83" y="323"/>
                  </a:cubicBezTo>
                  <a:cubicBezTo>
                    <a:pt x="83" y="323"/>
                    <a:pt x="83" y="323"/>
                    <a:pt x="83" y="323"/>
                  </a:cubicBezTo>
                  <a:cubicBezTo>
                    <a:pt x="83" y="320"/>
                    <a:pt x="85" y="319"/>
                    <a:pt x="87" y="319"/>
                  </a:cubicBezTo>
                  <a:cubicBezTo>
                    <a:pt x="95" y="319"/>
                    <a:pt x="95" y="319"/>
                    <a:pt x="95" y="319"/>
                  </a:cubicBezTo>
                  <a:cubicBezTo>
                    <a:pt x="96" y="319"/>
                    <a:pt x="97" y="319"/>
                    <a:pt x="98" y="319"/>
                  </a:cubicBezTo>
                  <a:cubicBezTo>
                    <a:pt x="100" y="319"/>
                    <a:pt x="101" y="318"/>
                    <a:pt x="102" y="317"/>
                  </a:cubicBezTo>
                  <a:cubicBezTo>
                    <a:pt x="103" y="315"/>
                    <a:pt x="103" y="310"/>
                    <a:pt x="103" y="303"/>
                  </a:cubicBezTo>
                  <a:cubicBezTo>
                    <a:pt x="103" y="295"/>
                    <a:pt x="101" y="285"/>
                    <a:pt x="98" y="277"/>
                  </a:cubicBezTo>
                  <a:cubicBezTo>
                    <a:pt x="97" y="277"/>
                    <a:pt x="95" y="276"/>
                    <a:pt x="95" y="274"/>
                  </a:cubicBezTo>
                  <a:cubicBezTo>
                    <a:pt x="89" y="262"/>
                    <a:pt x="81" y="254"/>
                    <a:pt x="73" y="254"/>
                  </a:cubicBezTo>
                  <a:cubicBezTo>
                    <a:pt x="66" y="254"/>
                    <a:pt x="57" y="262"/>
                    <a:pt x="51" y="275"/>
                  </a:cubicBezTo>
                  <a:cubicBezTo>
                    <a:pt x="50" y="277"/>
                    <a:pt x="49" y="278"/>
                    <a:pt x="47" y="278"/>
                  </a:cubicBezTo>
                  <a:cubicBezTo>
                    <a:pt x="44" y="286"/>
                    <a:pt x="42" y="295"/>
                    <a:pt x="42" y="303"/>
                  </a:cubicBezTo>
                  <a:cubicBezTo>
                    <a:pt x="42" y="310"/>
                    <a:pt x="43" y="315"/>
                    <a:pt x="44" y="317"/>
                  </a:cubicBezTo>
                  <a:cubicBezTo>
                    <a:pt x="45" y="318"/>
                    <a:pt x="46" y="319"/>
                    <a:pt x="49" y="319"/>
                  </a:cubicBezTo>
                  <a:cubicBezTo>
                    <a:pt x="49" y="319"/>
                    <a:pt x="50" y="319"/>
                    <a:pt x="51" y="319"/>
                  </a:cubicBezTo>
                  <a:cubicBezTo>
                    <a:pt x="60" y="319"/>
                    <a:pt x="60" y="319"/>
                    <a:pt x="60" y="319"/>
                  </a:cubicBezTo>
                  <a:cubicBezTo>
                    <a:pt x="62" y="319"/>
                    <a:pt x="64" y="320"/>
                    <a:pt x="64" y="323"/>
                  </a:cubicBezTo>
                  <a:cubicBezTo>
                    <a:pt x="64" y="323"/>
                    <a:pt x="64" y="323"/>
                    <a:pt x="64" y="323"/>
                  </a:cubicBezTo>
                  <a:cubicBezTo>
                    <a:pt x="64" y="325"/>
                    <a:pt x="62" y="327"/>
                    <a:pt x="60" y="327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0" y="327"/>
                    <a:pt x="49" y="326"/>
                    <a:pt x="48" y="325"/>
                  </a:cubicBezTo>
                  <a:cubicBezTo>
                    <a:pt x="44" y="325"/>
                    <a:pt x="41" y="323"/>
                    <a:pt x="39" y="320"/>
                  </a:cubicBezTo>
                  <a:cubicBezTo>
                    <a:pt x="37" y="317"/>
                    <a:pt x="36" y="312"/>
                    <a:pt x="36" y="303"/>
                  </a:cubicBezTo>
                  <a:cubicBezTo>
                    <a:pt x="36" y="294"/>
                    <a:pt x="38" y="284"/>
                    <a:pt x="42" y="276"/>
                  </a:cubicBezTo>
                  <a:cubicBezTo>
                    <a:pt x="41" y="274"/>
                    <a:pt x="41" y="273"/>
                    <a:pt x="42" y="271"/>
                  </a:cubicBezTo>
                  <a:cubicBezTo>
                    <a:pt x="45" y="264"/>
                    <a:pt x="50" y="257"/>
                    <a:pt x="55" y="252"/>
                  </a:cubicBezTo>
                  <a:cubicBezTo>
                    <a:pt x="58" y="250"/>
                    <a:pt x="61" y="247"/>
                    <a:pt x="64" y="246"/>
                  </a:cubicBezTo>
                  <a:cubicBezTo>
                    <a:pt x="65" y="243"/>
                    <a:pt x="67" y="240"/>
                    <a:pt x="70" y="239"/>
                  </a:cubicBezTo>
                  <a:cubicBezTo>
                    <a:pt x="70" y="234"/>
                    <a:pt x="72" y="227"/>
                    <a:pt x="75" y="221"/>
                  </a:cubicBezTo>
                  <a:cubicBezTo>
                    <a:pt x="63" y="226"/>
                    <a:pt x="53" y="229"/>
                    <a:pt x="53" y="229"/>
                  </a:cubicBezTo>
                  <a:cubicBezTo>
                    <a:pt x="35" y="236"/>
                    <a:pt x="28" y="246"/>
                    <a:pt x="28" y="246"/>
                  </a:cubicBezTo>
                  <a:cubicBezTo>
                    <a:pt x="7" y="277"/>
                    <a:pt x="1" y="315"/>
                    <a:pt x="0" y="328"/>
                  </a:cubicBezTo>
                  <a:cubicBezTo>
                    <a:pt x="0" y="346"/>
                    <a:pt x="75" y="360"/>
                    <a:pt x="167" y="360"/>
                  </a:cubicBezTo>
                  <a:cubicBezTo>
                    <a:pt x="259" y="360"/>
                    <a:pt x="334" y="346"/>
                    <a:pt x="334" y="328"/>
                  </a:cubicBezTo>
                  <a:cubicBezTo>
                    <a:pt x="333" y="315"/>
                    <a:pt x="327" y="277"/>
                    <a:pt x="306" y="246"/>
                  </a:cubicBezTo>
                  <a:close/>
                  <a:moveTo>
                    <a:pt x="238" y="315"/>
                  </a:moveTo>
                  <a:cubicBezTo>
                    <a:pt x="224" y="315"/>
                    <a:pt x="224" y="315"/>
                    <a:pt x="224" y="315"/>
                  </a:cubicBezTo>
                  <a:cubicBezTo>
                    <a:pt x="224" y="329"/>
                    <a:pt x="224" y="329"/>
                    <a:pt x="224" y="329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15"/>
                    <a:pt x="212" y="315"/>
                    <a:pt x="212" y="315"/>
                  </a:cubicBezTo>
                  <a:cubicBezTo>
                    <a:pt x="198" y="315"/>
                    <a:pt x="198" y="315"/>
                    <a:pt x="198" y="315"/>
                  </a:cubicBezTo>
                  <a:cubicBezTo>
                    <a:pt x="198" y="303"/>
                    <a:pt x="198" y="303"/>
                    <a:pt x="198" y="303"/>
                  </a:cubicBezTo>
                  <a:cubicBezTo>
                    <a:pt x="212" y="303"/>
                    <a:pt x="212" y="303"/>
                    <a:pt x="212" y="303"/>
                  </a:cubicBezTo>
                  <a:cubicBezTo>
                    <a:pt x="212" y="289"/>
                    <a:pt x="212" y="289"/>
                    <a:pt x="212" y="289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4" y="303"/>
                    <a:pt x="224" y="303"/>
                    <a:pt x="224" y="303"/>
                  </a:cubicBezTo>
                  <a:cubicBezTo>
                    <a:pt x="238" y="303"/>
                    <a:pt x="238" y="303"/>
                    <a:pt x="238" y="303"/>
                  </a:cubicBezTo>
                  <a:lnTo>
                    <a:pt x="238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4789" y="1056"/>
              <a:ext cx="49" cy="50"/>
            </a:xfrm>
            <a:custGeom>
              <a:avLst/>
              <a:gdLst>
                <a:gd name="T0" fmla="*/ 2 w 21"/>
                <a:gd name="T1" fmla="*/ 6 h 21"/>
                <a:gd name="T2" fmla="*/ 7 w 21"/>
                <a:gd name="T3" fmla="*/ 19 h 21"/>
                <a:gd name="T4" fmla="*/ 19 w 21"/>
                <a:gd name="T5" fmla="*/ 14 h 21"/>
                <a:gd name="T6" fmla="*/ 17 w 21"/>
                <a:gd name="T7" fmla="*/ 2 h 21"/>
                <a:gd name="T8" fmla="*/ 15 w 21"/>
                <a:gd name="T9" fmla="*/ 1 h 21"/>
                <a:gd name="T10" fmla="*/ 11 w 21"/>
                <a:gd name="T11" fmla="*/ 0 h 21"/>
                <a:gd name="T12" fmla="*/ 2 w 21"/>
                <a:gd name="T13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2" y="6"/>
                  </a:moveTo>
                  <a:cubicBezTo>
                    <a:pt x="0" y="11"/>
                    <a:pt x="2" y="16"/>
                    <a:pt x="7" y="19"/>
                  </a:cubicBezTo>
                  <a:cubicBezTo>
                    <a:pt x="12" y="21"/>
                    <a:pt x="17" y="19"/>
                    <a:pt x="19" y="14"/>
                  </a:cubicBezTo>
                  <a:cubicBezTo>
                    <a:pt x="21" y="10"/>
                    <a:pt x="20" y="5"/>
                    <a:pt x="17" y="2"/>
                  </a:cubicBezTo>
                  <a:cubicBezTo>
                    <a:pt x="16" y="2"/>
                    <a:pt x="15" y="2"/>
                    <a:pt x="15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7" y="0"/>
                    <a:pt x="4" y="3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74"/>
          <p:cNvGrpSpPr>
            <a:grpSpLocks noChangeAspect="1"/>
          </p:cNvGrpSpPr>
          <p:nvPr/>
        </p:nvGrpSpPr>
        <p:grpSpPr bwMode="auto">
          <a:xfrm>
            <a:off x="7967837" y="3696754"/>
            <a:ext cx="587582" cy="787676"/>
            <a:chOff x="4216" y="892"/>
            <a:chExt cx="185" cy="248"/>
          </a:xfrm>
        </p:grpSpPr>
        <p:sp>
          <p:nvSpPr>
            <p:cNvPr id="76" name="AutoShape 29"/>
            <p:cNvSpPr>
              <a:spLocks noChangeAspect="1" noChangeArrowheads="1" noTextEdit="1"/>
            </p:cNvSpPr>
            <p:nvPr/>
          </p:nvSpPr>
          <p:spPr bwMode="auto">
            <a:xfrm>
              <a:off x="4216" y="892"/>
              <a:ext cx="18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Freeform 31"/>
            <p:cNvSpPr>
              <a:spLocks noEditPoints="1"/>
            </p:cNvSpPr>
            <p:nvPr/>
          </p:nvSpPr>
          <p:spPr bwMode="auto">
            <a:xfrm>
              <a:off x="4216" y="892"/>
              <a:ext cx="185" cy="248"/>
            </a:xfrm>
            <a:custGeom>
              <a:avLst/>
              <a:gdLst>
                <a:gd name="T0" fmla="*/ 7 w 370"/>
                <a:gd name="T1" fmla="*/ 0 h 496"/>
                <a:gd name="T2" fmla="*/ 4 w 370"/>
                <a:gd name="T3" fmla="*/ 0 h 496"/>
                <a:gd name="T4" fmla="*/ 0 w 370"/>
                <a:gd name="T5" fmla="*/ 4 h 496"/>
                <a:gd name="T6" fmla="*/ 0 w 370"/>
                <a:gd name="T7" fmla="*/ 489 h 496"/>
                <a:gd name="T8" fmla="*/ 0 w 370"/>
                <a:gd name="T9" fmla="*/ 492 h 496"/>
                <a:gd name="T10" fmla="*/ 4 w 370"/>
                <a:gd name="T11" fmla="*/ 496 h 496"/>
                <a:gd name="T12" fmla="*/ 363 w 370"/>
                <a:gd name="T13" fmla="*/ 496 h 496"/>
                <a:gd name="T14" fmla="*/ 366 w 370"/>
                <a:gd name="T15" fmla="*/ 496 h 496"/>
                <a:gd name="T16" fmla="*/ 370 w 370"/>
                <a:gd name="T17" fmla="*/ 492 h 496"/>
                <a:gd name="T18" fmla="*/ 370 w 370"/>
                <a:gd name="T19" fmla="*/ 7 h 496"/>
                <a:gd name="T20" fmla="*/ 370 w 370"/>
                <a:gd name="T21" fmla="*/ 4 h 496"/>
                <a:gd name="T22" fmla="*/ 366 w 370"/>
                <a:gd name="T23" fmla="*/ 0 h 496"/>
                <a:gd name="T24" fmla="*/ 363 w 370"/>
                <a:gd name="T25" fmla="*/ 0 h 496"/>
                <a:gd name="T26" fmla="*/ 185 w 370"/>
                <a:gd name="T27" fmla="*/ 18 h 496"/>
                <a:gd name="T28" fmla="*/ 189 w 370"/>
                <a:gd name="T29" fmla="*/ 20 h 496"/>
                <a:gd name="T30" fmla="*/ 192 w 370"/>
                <a:gd name="T31" fmla="*/ 24 h 496"/>
                <a:gd name="T32" fmla="*/ 190 w 370"/>
                <a:gd name="T33" fmla="*/ 26 h 496"/>
                <a:gd name="T34" fmla="*/ 188 w 370"/>
                <a:gd name="T35" fmla="*/ 29 h 496"/>
                <a:gd name="T36" fmla="*/ 185 w 370"/>
                <a:gd name="T37" fmla="*/ 30 h 496"/>
                <a:gd name="T38" fmla="*/ 181 w 370"/>
                <a:gd name="T39" fmla="*/ 27 h 496"/>
                <a:gd name="T40" fmla="*/ 180 w 370"/>
                <a:gd name="T41" fmla="*/ 24 h 496"/>
                <a:gd name="T42" fmla="*/ 180 w 370"/>
                <a:gd name="T43" fmla="*/ 22 h 496"/>
                <a:gd name="T44" fmla="*/ 182 w 370"/>
                <a:gd name="T45" fmla="*/ 18 h 496"/>
                <a:gd name="T46" fmla="*/ 185 w 370"/>
                <a:gd name="T47" fmla="*/ 18 h 496"/>
                <a:gd name="T48" fmla="*/ 185 w 370"/>
                <a:gd name="T49" fmla="*/ 478 h 496"/>
                <a:gd name="T50" fmla="*/ 177 w 370"/>
                <a:gd name="T51" fmla="*/ 475 h 496"/>
                <a:gd name="T52" fmla="*/ 175 w 370"/>
                <a:gd name="T53" fmla="*/ 467 h 496"/>
                <a:gd name="T54" fmla="*/ 176 w 370"/>
                <a:gd name="T55" fmla="*/ 463 h 496"/>
                <a:gd name="T56" fmla="*/ 181 w 370"/>
                <a:gd name="T57" fmla="*/ 457 h 496"/>
                <a:gd name="T58" fmla="*/ 185 w 370"/>
                <a:gd name="T59" fmla="*/ 455 h 496"/>
                <a:gd name="T60" fmla="*/ 193 w 370"/>
                <a:gd name="T61" fmla="*/ 459 h 496"/>
                <a:gd name="T62" fmla="*/ 197 w 370"/>
                <a:gd name="T63" fmla="*/ 467 h 496"/>
                <a:gd name="T64" fmla="*/ 195 w 370"/>
                <a:gd name="T65" fmla="*/ 471 h 496"/>
                <a:gd name="T66" fmla="*/ 189 w 370"/>
                <a:gd name="T67" fmla="*/ 476 h 496"/>
                <a:gd name="T68" fmla="*/ 185 w 370"/>
                <a:gd name="T69" fmla="*/ 478 h 496"/>
                <a:gd name="T70" fmla="*/ 349 w 370"/>
                <a:gd name="T71" fmla="*/ 431 h 496"/>
                <a:gd name="T72" fmla="*/ 347 w 370"/>
                <a:gd name="T73" fmla="*/ 434 h 496"/>
                <a:gd name="T74" fmla="*/ 341 w 370"/>
                <a:gd name="T75" fmla="*/ 437 h 496"/>
                <a:gd name="T76" fmla="*/ 29 w 370"/>
                <a:gd name="T77" fmla="*/ 437 h 496"/>
                <a:gd name="T78" fmla="*/ 23 w 370"/>
                <a:gd name="T79" fmla="*/ 434 h 496"/>
                <a:gd name="T80" fmla="*/ 22 w 370"/>
                <a:gd name="T81" fmla="*/ 431 h 496"/>
                <a:gd name="T82" fmla="*/ 22 w 370"/>
                <a:gd name="T83" fmla="*/ 56 h 496"/>
                <a:gd name="T84" fmla="*/ 23 w 370"/>
                <a:gd name="T85" fmla="*/ 51 h 496"/>
                <a:gd name="T86" fmla="*/ 29 w 370"/>
                <a:gd name="T87" fmla="*/ 48 h 496"/>
                <a:gd name="T88" fmla="*/ 341 w 370"/>
                <a:gd name="T89" fmla="*/ 48 h 496"/>
                <a:gd name="T90" fmla="*/ 347 w 370"/>
                <a:gd name="T91" fmla="*/ 51 h 496"/>
                <a:gd name="T92" fmla="*/ 349 w 370"/>
                <a:gd name="T93" fmla="*/ 56 h 496"/>
                <a:gd name="T94" fmla="*/ 349 w 370"/>
                <a:gd name="T95" fmla="*/ 43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0" h="496">
                  <a:moveTo>
                    <a:pt x="363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92"/>
                  </a:lnTo>
                  <a:lnTo>
                    <a:pt x="3" y="495"/>
                  </a:lnTo>
                  <a:lnTo>
                    <a:pt x="4" y="496"/>
                  </a:lnTo>
                  <a:lnTo>
                    <a:pt x="7" y="496"/>
                  </a:lnTo>
                  <a:lnTo>
                    <a:pt x="363" y="496"/>
                  </a:lnTo>
                  <a:lnTo>
                    <a:pt x="363" y="496"/>
                  </a:lnTo>
                  <a:lnTo>
                    <a:pt x="366" y="496"/>
                  </a:lnTo>
                  <a:lnTo>
                    <a:pt x="369" y="495"/>
                  </a:lnTo>
                  <a:lnTo>
                    <a:pt x="370" y="492"/>
                  </a:lnTo>
                  <a:lnTo>
                    <a:pt x="370" y="489"/>
                  </a:lnTo>
                  <a:lnTo>
                    <a:pt x="370" y="7"/>
                  </a:lnTo>
                  <a:lnTo>
                    <a:pt x="370" y="7"/>
                  </a:lnTo>
                  <a:lnTo>
                    <a:pt x="370" y="4"/>
                  </a:lnTo>
                  <a:lnTo>
                    <a:pt x="369" y="3"/>
                  </a:lnTo>
                  <a:lnTo>
                    <a:pt x="366" y="0"/>
                  </a:lnTo>
                  <a:lnTo>
                    <a:pt x="363" y="0"/>
                  </a:lnTo>
                  <a:lnTo>
                    <a:pt x="363" y="0"/>
                  </a:lnTo>
                  <a:close/>
                  <a:moveTo>
                    <a:pt x="185" y="18"/>
                  </a:moveTo>
                  <a:lnTo>
                    <a:pt x="185" y="18"/>
                  </a:lnTo>
                  <a:lnTo>
                    <a:pt x="188" y="18"/>
                  </a:lnTo>
                  <a:lnTo>
                    <a:pt x="189" y="20"/>
                  </a:lnTo>
                  <a:lnTo>
                    <a:pt x="190" y="22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0" y="26"/>
                  </a:lnTo>
                  <a:lnTo>
                    <a:pt x="189" y="27"/>
                  </a:lnTo>
                  <a:lnTo>
                    <a:pt x="188" y="29"/>
                  </a:lnTo>
                  <a:lnTo>
                    <a:pt x="185" y="30"/>
                  </a:lnTo>
                  <a:lnTo>
                    <a:pt x="185" y="30"/>
                  </a:lnTo>
                  <a:lnTo>
                    <a:pt x="182" y="29"/>
                  </a:lnTo>
                  <a:lnTo>
                    <a:pt x="181" y="27"/>
                  </a:lnTo>
                  <a:lnTo>
                    <a:pt x="180" y="26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2"/>
                  </a:lnTo>
                  <a:lnTo>
                    <a:pt x="181" y="20"/>
                  </a:lnTo>
                  <a:lnTo>
                    <a:pt x="182" y="18"/>
                  </a:lnTo>
                  <a:lnTo>
                    <a:pt x="185" y="18"/>
                  </a:lnTo>
                  <a:lnTo>
                    <a:pt x="185" y="18"/>
                  </a:lnTo>
                  <a:close/>
                  <a:moveTo>
                    <a:pt x="185" y="478"/>
                  </a:moveTo>
                  <a:lnTo>
                    <a:pt x="185" y="478"/>
                  </a:lnTo>
                  <a:lnTo>
                    <a:pt x="181" y="476"/>
                  </a:lnTo>
                  <a:lnTo>
                    <a:pt x="177" y="475"/>
                  </a:lnTo>
                  <a:lnTo>
                    <a:pt x="176" y="471"/>
                  </a:lnTo>
                  <a:lnTo>
                    <a:pt x="175" y="467"/>
                  </a:lnTo>
                  <a:lnTo>
                    <a:pt x="175" y="467"/>
                  </a:lnTo>
                  <a:lnTo>
                    <a:pt x="176" y="463"/>
                  </a:lnTo>
                  <a:lnTo>
                    <a:pt x="177" y="459"/>
                  </a:lnTo>
                  <a:lnTo>
                    <a:pt x="181" y="457"/>
                  </a:lnTo>
                  <a:lnTo>
                    <a:pt x="185" y="455"/>
                  </a:lnTo>
                  <a:lnTo>
                    <a:pt x="185" y="455"/>
                  </a:lnTo>
                  <a:lnTo>
                    <a:pt x="189" y="457"/>
                  </a:lnTo>
                  <a:lnTo>
                    <a:pt x="193" y="459"/>
                  </a:lnTo>
                  <a:lnTo>
                    <a:pt x="195" y="463"/>
                  </a:lnTo>
                  <a:lnTo>
                    <a:pt x="197" y="467"/>
                  </a:lnTo>
                  <a:lnTo>
                    <a:pt x="197" y="467"/>
                  </a:lnTo>
                  <a:lnTo>
                    <a:pt x="195" y="471"/>
                  </a:lnTo>
                  <a:lnTo>
                    <a:pt x="193" y="475"/>
                  </a:lnTo>
                  <a:lnTo>
                    <a:pt x="189" y="476"/>
                  </a:lnTo>
                  <a:lnTo>
                    <a:pt x="185" y="478"/>
                  </a:lnTo>
                  <a:lnTo>
                    <a:pt x="185" y="478"/>
                  </a:lnTo>
                  <a:close/>
                  <a:moveTo>
                    <a:pt x="349" y="431"/>
                  </a:moveTo>
                  <a:lnTo>
                    <a:pt x="349" y="431"/>
                  </a:lnTo>
                  <a:lnTo>
                    <a:pt x="348" y="433"/>
                  </a:lnTo>
                  <a:lnTo>
                    <a:pt x="347" y="434"/>
                  </a:lnTo>
                  <a:lnTo>
                    <a:pt x="345" y="437"/>
                  </a:lnTo>
                  <a:lnTo>
                    <a:pt x="341" y="437"/>
                  </a:lnTo>
                  <a:lnTo>
                    <a:pt x="29" y="437"/>
                  </a:lnTo>
                  <a:lnTo>
                    <a:pt x="29" y="437"/>
                  </a:lnTo>
                  <a:lnTo>
                    <a:pt x="26" y="437"/>
                  </a:lnTo>
                  <a:lnTo>
                    <a:pt x="23" y="434"/>
                  </a:lnTo>
                  <a:lnTo>
                    <a:pt x="22" y="433"/>
                  </a:lnTo>
                  <a:lnTo>
                    <a:pt x="22" y="431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3" y="51"/>
                  </a:lnTo>
                  <a:lnTo>
                    <a:pt x="26" y="50"/>
                  </a:lnTo>
                  <a:lnTo>
                    <a:pt x="29" y="48"/>
                  </a:lnTo>
                  <a:lnTo>
                    <a:pt x="341" y="48"/>
                  </a:lnTo>
                  <a:lnTo>
                    <a:pt x="341" y="48"/>
                  </a:lnTo>
                  <a:lnTo>
                    <a:pt x="345" y="50"/>
                  </a:lnTo>
                  <a:lnTo>
                    <a:pt x="347" y="51"/>
                  </a:lnTo>
                  <a:lnTo>
                    <a:pt x="348" y="54"/>
                  </a:lnTo>
                  <a:lnTo>
                    <a:pt x="349" y="56"/>
                  </a:lnTo>
                  <a:lnTo>
                    <a:pt x="349" y="431"/>
                  </a:lnTo>
                  <a:lnTo>
                    <a:pt x="349" y="431"/>
                  </a:lnTo>
                  <a:close/>
                </a:path>
              </a:pathLst>
            </a:custGeom>
            <a:solidFill>
              <a:srgbClr val="00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4249" y="1050"/>
              <a:ext cx="120" cy="8"/>
            </a:xfrm>
            <a:custGeom>
              <a:avLst/>
              <a:gdLst>
                <a:gd name="T0" fmla="*/ 232 w 240"/>
                <a:gd name="T1" fmla="*/ 15 h 15"/>
                <a:gd name="T2" fmla="*/ 8 w 240"/>
                <a:gd name="T3" fmla="*/ 15 h 15"/>
                <a:gd name="T4" fmla="*/ 8 w 240"/>
                <a:gd name="T5" fmla="*/ 15 h 15"/>
                <a:gd name="T6" fmla="*/ 6 w 240"/>
                <a:gd name="T7" fmla="*/ 15 h 15"/>
                <a:gd name="T8" fmla="*/ 3 w 240"/>
                <a:gd name="T9" fmla="*/ 13 h 15"/>
                <a:gd name="T10" fmla="*/ 0 w 240"/>
                <a:gd name="T11" fmla="*/ 10 h 15"/>
                <a:gd name="T12" fmla="*/ 0 w 240"/>
                <a:gd name="T13" fmla="*/ 8 h 15"/>
                <a:gd name="T14" fmla="*/ 0 w 240"/>
                <a:gd name="T15" fmla="*/ 8 h 15"/>
                <a:gd name="T16" fmla="*/ 0 w 240"/>
                <a:gd name="T17" fmla="*/ 5 h 15"/>
                <a:gd name="T18" fmla="*/ 3 w 240"/>
                <a:gd name="T19" fmla="*/ 2 h 15"/>
                <a:gd name="T20" fmla="*/ 6 w 240"/>
                <a:gd name="T21" fmla="*/ 0 h 15"/>
                <a:gd name="T22" fmla="*/ 8 w 240"/>
                <a:gd name="T23" fmla="*/ 0 h 15"/>
                <a:gd name="T24" fmla="*/ 232 w 240"/>
                <a:gd name="T25" fmla="*/ 0 h 15"/>
                <a:gd name="T26" fmla="*/ 232 w 240"/>
                <a:gd name="T27" fmla="*/ 0 h 15"/>
                <a:gd name="T28" fmla="*/ 235 w 240"/>
                <a:gd name="T29" fmla="*/ 0 h 15"/>
                <a:gd name="T30" fmla="*/ 238 w 240"/>
                <a:gd name="T31" fmla="*/ 2 h 15"/>
                <a:gd name="T32" fmla="*/ 240 w 240"/>
                <a:gd name="T33" fmla="*/ 5 h 15"/>
                <a:gd name="T34" fmla="*/ 240 w 240"/>
                <a:gd name="T35" fmla="*/ 8 h 15"/>
                <a:gd name="T36" fmla="*/ 240 w 240"/>
                <a:gd name="T37" fmla="*/ 8 h 15"/>
                <a:gd name="T38" fmla="*/ 240 w 240"/>
                <a:gd name="T39" fmla="*/ 10 h 15"/>
                <a:gd name="T40" fmla="*/ 238 w 240"/>
                <a:gd name="T41" fmla="*/ 13 h 15"/>
                <a:gd name="T42" fmla="*/ 235 w 240"/>
                <a:gd name="T43" fmla="*/ 15 h 15"/>
                <a:gd name="T44" fmla="*/ 232 w 240"/>
                <a:gd name="T45" fmla="*/ 15 h 15"/>
                <a:gd name="T46" fmla="*/ 232 w 240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0" h="15">
                  <a:moveTo>
                    <a:pt x="232" y="15"/>
                  </a:move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8" y="2"/>
                  </a:lnTo>
                  <a:lnTo>
                    <a:pt x="240" y="5"/>
                  </a:lnTo>
                  <a:lnTo>
                    <a:pt x="240" y="8"/>
                  </a:lnTo>
                  <a:lnTo>
                    <a:pt x="240" y="8"/>
                  </a:lnTo>
                  <a:lnTo>
                    <a:pt x="240" y="10"/>
                  </a:lnTo>
                  <a:lnTo>
                    <a:pt x="238" y="13"/>
                  </a:lnTo>
                  <a:lnTo>
                    <a:pt x="235" y="15"/>
                  </a:lnTo>
                  <a:lnTo>
                    <a:pt x="232" y="15"/>
                  </a:lnTo>
                  <a:lnTo>
                    <a:pt x="232" y="15"/>
                  </a:lnTo>
                  <a:close/>
                </a:path>
              </a:pathLst>
            </a:custGeom>
            <a:solidFill>
              <a:srgbClr val="00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4249" y="1070"/>
              <a:ext cx="119" cy="8"/>
            </a:xfrm>
            <a:custGeom>
              <a:avLst/>
              <a:gdLst>
                <a:gd name="T0" fmla="*/ 232 w 240"/>
                <a:gd name="T1" fmla="*/ 16 h 16"/>
                <a:gd name="T2" fmla="*/ 8 w 240"/>
                <a:gd name="T3" fmla="*/ 16 h 16"/>
                <a:gd name="T4" fmla="*/ 8 w 240"/>
                <a:gd name="T5" fmla="*/ 16 h 16"/>
                <a:gd name="T6" fmla="*/ 5 w 240"/>
                <a:gd name="T7" fmla="*/ 16 h 16"/>
                <a:gd name="T8" fmla="*/ 3 w 240"/>
                <a:gd name="T9" fmla="*/ 13 h 16"/>
                <a:gd name="T10" fmla="*/ 1 w 240"/>
                <a:gd name="T11" fmla="*/ 10 h 16"/>
                <a:gd name="T12" fmla="*/ 0 w 240"/>
                <a:gd name="T13" fmla="*/ 8 h 16"/>
                <a:gd name="T14" fmla="*/ 0 w 240"/>
                <a:gd name="T15" fmla="*/ 8 h 16"/>
                <a:gd name="T16" fmla="*/ 1 w 240"/>
                <a:gd name="T17" fmla="*/ 5 h 16"/>
                <a:gd name="T18" fmla="*/ 3 w 240"/>
                <a:gd name="T19" fmla="*/ 3 h 16"/>
                <a:gd name="T20" fmla="*/ 5 w 240"/>
                <a:gd name="T21" fmla="*/ 0 h 16"/>
                <a:gd name="T22" fmla="*/ 8 w 240"/>
                <a:gd name="T23" fmla="*/ 0 h 16"/>
                <a:gd name="T24" fmla="*/ 232 w 240"/>
                <a:gd name="T25" fmla="*/ 0 h 16"/>
                <a:gd name="T26" fmla="*/ 232 w 240"/>
                <a:gd name="T27" fmla="*/ 0 h 16"/>
                <a:gd name="T28" fmla="*/ 236 w 240"/>
                <a:gd name="T29" fmla="*/ 0 h 16"/>
                <a:gd name="T30" fmla="*/ 237 w 240"/>
                <a:gd name="T31" fmla="*/ 3 h 16"/>
                <a:gd name="T32" fmla="*/ 240 w 240"/>
                <a:gd name="T33" fmla="*/ 5 h 16"/>
                <a:gd name="T34" fmla="*/ 240 w 240"/>
                <a:gd name="T35" fmla="*/ 8 h 16"/>
                <a:gd name="T36" fmla="*/ 240 w 240"/>
                <a:gd name="T37" fmla="*/ 8 h 16"/>
                <a:gd name="T38" fmla="*/ 240 w 240"/>
                <a:gd name="T39" fmla="*/ 10 h 16"/>
                <a:gd name="T40" fmla="*/ 237 w 240"/>
                <a:gd name="T41" fmla="*/ 13 h 16"/>
                <a:gd name="T42" fmla="*/ 236 w 240"/>
                <a:gd name="T43" fmla="*/ 16 h 16"/>
                <a:gd name="T44" fmla="*/ 232 w 240"/>
                <a:gd name="T45" fmla="*/ 16 h 16"/>
                <a:gd name="T46" fmla="*/ 232 w 240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0" h="16">
                  <a:moveTo>
                    <a:pt x="232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37" y="3"/>
                  </a:lnTo>
                  <a:lnTo>
                    <a:pt x="240" y="5"/>
                  </a:lnTo>
                  <a:lnTo>
                    <a:pt x="240" y="8"/>
                  </a:lnTo>
                  <a:lnTo>
                    <a:pt x="240" y="8"/>
                  </a:lnTo>
                  <a:lnTo>
                    <a:pt x="240" y="10"/>
                  </a:lnTo>
                  <a:lnTo>
                    <a:pt x="237" y="13"/>
                  </a:lnTo>
                  <a:lnTo>
                    <a:pt x="236" y="16"/>
                  </a:lnTo>
                  <a:lnTo>
                    <a:pt x="232" y="16"/>
                  </a:lnTo>
                  <a:lnTo>
                    <a:pt x="232" y="16"/>
                  </a:lnTo>
                  <a:close/>
                </a:path>
              </a:pathLst>
            </a:custGeom>
            <a:solidFill>
              <a:srgbClr val="00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Freeform 34"/>
            <p:cNvSpPr>
              <a:spLocks/>
            </p:cNvSpPr>
            <p:nvPr/>
          </p:nvSpPr>
          <p:spPr bwMode="auto">
            <a:xfrm>
              <a:off x="4249" y="957"/>
              <a:ext cx="119" cy="75"/>
            </a:xfrm>
            <a:custGeom>
              <a:avLst/>
              <a:gdLst>
                <a:gd name="T0" fmla="*/ 119 w 239"/>
                <a:gd name="T1" fmla="*/ 150 h 150"/>
                <a:gd name="T2" fmla="*/ 119 w 239"/>
                <a:gd name="T3" fmla="*/ 150 h 150"/>
                <a:gd name="T4" fmla="*/ 115 w 239"/>
                <a:gd name="T5" fmla="*/ 149 h 150"/>
                <a:gd name="T6" fmla="*/ 112 w 239"/>
                <a:gd name="T7" fmla="*/ 145 h 150"/>
                <a:gd name="T8" fmla="*/ 73 w 239"/>
                <a:gd name="T9" fmla="*/ 56 h 150"/>
                <a:gd name="T10" fmla="*/ 58 w 239"/>
                <a:gd name="T11" fmla="*/ 96 h 150"/>
                <a:gd name="T12" fmla="*/ 58 w 239"/>
                <a:gd name="T13" fmla="*/ 96 h 150"/>
                <a:gd name="T14" fmla="*/ 54 w 239"/>
                <a:gd name="T15" fmla="*/ 100 h 150"/>
                <a:gd name="T16" fmla="*/ 50 w 239"/>
                <a:gd name="T17" fmla="*/ 102 h 150"/>
                <a:gd name="T18" fmla="*/ 8 w 239"/>
                <a:gd name="T19" fmla="*/ 102 h 150"/>
                <a:gd name="T20" fmla="*/ 8 w 239"/>
                <a:gd name="T21" fmla="*/ 102 h 150"/>
                <a:gd name="T22" fmla="*/ 6 w 239"/>
                <a:gd name="T23" fmla="*/ 102 h 150"/>
                <a:gd name="T24" fmla="*/ 3 w 239"/>
                <a:gd name="T25" fmla="*/ 99 h 150"/>
                <a:gd name="T26" fmla="*/ 0 w 239"/>
                <a:gd name="T27" fmla="*/ 96 h 150"/>
                <a:gd name="T28" fmla="*/ 0 w 239"/>
                <a:gd name="T29" fmla="*/ 94 h 150"/>
                <a:gd name="T30" fmla="*/ 0 w 239"/>
                <a:gd name="T31" fmla="*/ 94 h 150"/>
                <a:gd name="T32" fmla="*/ 0 w 239"/>
                <a:gd name="T33" fmla="*/ 91 h 150"/>
                <a:gd name="T34" fmla="*/ 3 w 239"/>
                <a:gd name="T35" fmla="*/ 89 h 150"/>
                <a:gd name="T36" fmla="*/ 6 w 239"/>
                <a:gd name="T37" fmla="*/ 86 h 150"/>
                <a:gd name="T38" fmla="*/ 8 w 239"/>
                <a:gd name="T39" fmla="*/ 86 h 150"/>
                <a:gd name="T40" fmla="*/ 45 w 239"/>
                <a:gd name="T41" fmla="*/ 86 h 150"/>
                <a:gd name="T42" fmla="*/ 66 w 239"/>
                <a:gd name="T43" fmla="*/ 34 h 150"/>
                <a:gd name="T44" fmla="*/ 66 w 239"/>
                <a:gd name="T45" fmla="*/ 34 h 150"/>
                <a:gd name="T46" fmla="*/ 69 w 239"/>
                <a:gd name="T47" fmla="*/ 30 h 150"/>
                <a:gd name="T48" fmla="*/ 73 w 239"/>
                <a:gd name="T49" fmla="*/ 28 h 150"/>
                <a:gd name="T50" fmla="*/ 73 w 239"/>
                <a:gd name="T51" fmla="*/ 28 h 150"/>
                <a:gd name="T52" fmla="*/ 77 w 239"/>
                <a:gd name="T53" fmla="*/ 30 h 150"/>
                <a:gd name="T54" fmla="*/ 81 w 239"/>
                <a:gd name="T55" fmla="*/ 34 h 150"/>
                <a:gd name="T56" fmla="*/ 118 w 239"/>
                <a:gd name="T57" fmla="*/ 119 h 150"/>
                <a:gd name="T58" fmla="*/ 146 w 239"/>
                <a:gd name="T59" fmla="*/ 5 h 150"/>
                <a:gd name="T60" fmla="*/ 146 w 239"/>
                <a:gd name="T61" fmla="*/ 5 h 150"/>
                <a:gd name="T62" fmla="*/ 149 w 239"/>
                <a:gd name="T63" fmla="*/ 1 h 150"/>
                <a:gd name="T64" fmla="*/ 154 w 239"/>
                <a:gd name="T65" fmla="*/ 0 h 150"/>
                <a:gd name="T66" fmla="*/ 154 w 239"/>
                <a:gd name="T67" fmla="*/ 0 h 150"/>
                <a:gd name="T68" fmla="*/ 158 w 239"/>
                <a:gd name="T69" fmla="*/ 1 h 150"/>
                <a:gd name="T70" fmla="*/ 162 w 239"/>
                <a:gd name="T71" fmla="*/ 5 h 150"/>
                <a:gd name="T72" fmla="*/ 196 w 239"/>
                <a:gd name="T73" fmla="*/ 85 h 150"/>
                <a:gd name="T74" fmla="*/ 231 w 239"/>
                <a:gd name="T75" fmla="*/ 85 h 150"/>
                <a:gd name="T76" fmla="*/ 231 w 239"/>
                <a:gd name="T77" fmla="*/ 85 h 150"/>
                <a:gd name="T78" fmla="*/ 235 w 239"/>
                <a:gd name="T79" fmla="*/ 85 h 150"/>
                <a:gd name="T80" fmla="*/ 236 w 239"/>
                <a:gd name="T81" fmla="*/ 87 h 150"/>
                <a:gd name="T82" fmla="*/ 239 w 239"/>
                <a:gd name="T83" fmla="*/ 90 h 150"/>
                <a:gd name="T84" fmla="*/ 239 w 239"/>
                <a:gd name="T85" fmla="*/ 92 h 150"/>
                <a:gd name="T86" fmla="*/ 239 w 239"/>
                <a:gd name="T87" fmla="*/ 92 h 150"/>
                <a:gd name="T88" fmla="*/ 239 w 239"/>
                <a:gd name="T89" fmla="*/ 95 h 150"/>
                <a:gd name="T90" fmla="*/ 236 w 239"/>
                <a:gd name="T91" fmla="*/ 98 h 150"/>
                <a:gd name="T92" fmla="*/ 235 w 239"/>
                <a:gd name="T93" fmla="*/ 100 h 150"/>
                <a:gd name="T94" fmla="*/ 231 w 239"/>
                <a:gd name="T95" fmla="*/ 100 h 150"/>
                <a:gd name="T96" fmla="*/ 191 w 239"/>
                <a:gd name="T97" fmla="*/ 100 h 150"/>
                <a:gd name="T98" fmla="*/ 191 w 239"/>
                <a:gd name="T99" fmla="*/ 100 h 150"/>
                <a:gd name="T100" fmla="*/ 187 w 239"/>
                <a:gd name="T101" fmla="*/ 99 h 150"/>
                <a:gd name="T102" fmla="*/ 183 w 239"/>
                <a:gd name="T103" fmla="*/ 95 h 150"/>
                <a:gd name="T104" fmla="*/ 155 w 239"/>
                <a:gd name="T105" fmla="*/ 31 h 150"/>
                <a:gd name="T106" fmla="*/ 127 w 239"/>
                <a:gd name="T107" fmla="*/ 145 h 150"/>
                <a:gd name="T108" fmla="*/ 127 w 239"/>
                <a:gd name="T109" fmla="*/ 145 h 150"/>
                <a:gd name="T110" fmla="*/ 124 w 239"/>
                <a:gd name="T111" fmla="*/ 149 h 150"/>
                <a:gd name="T112" fmla="*/ 120 w 239"/>
                <a:gd name="T113" fmla="*/ 150 h 150"/>
                <a:gd name="T114" fmla="*/ 120 w 239"/>
                <a:gd name="T115" fmla="*/ 150 h 150"/>
                <a:gd name="T116" fmla="*/ 119 w 239"/>
                <a:gd name="T117" fmla="*/ 150 h 150"/>
                <a:gd name="T118" fmla="*/ 119 w 239"/>
                <a:gd name="T11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9" h="150">
                  <a:moveTo>
                    <a:pt x="119" y="150"/>
                  </a:moveTo>
                  <a:lnTo>
                    <a:pt x="119" y="150"/>
                  </a:lnTo>
                  <a:lnTo>
                    <a:pt x="115" y="149"/>
                  </a:lnTo>
                  <a:lnTo>
                    <a:pt x="112" y="145"/>
                  </a:lnTo>
                  <a:lnTo>
                    <a:pt x="73" y="5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6" y="102"/>
                  </a:lnTo>
                  <a:lnTo>
                    <a:pt x="3" y="99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3" y="89"/>
                  </a:lnTo>
                  <a:lnTo>
                    <a:pt x="6" y="86"/>
                  </a:lnTo>
                  <a:lnTo>
                    <a:pt x="8" y="86"/>
                  </a:lnTo>
                  <a:lnTo>
                    <a:pt x="45" y="86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9" y="30"/>
                  </a:lnTo>
                  <a:lnTo>
                    <a:pt x="73" y="28"/>
                  </a:lnTo>
                  <a:lnTo>
                    <a:pt x="73" y="28"/>
                  </a:lnTo>
                  <a:lnTo>
                    <a:pt x="77" y="30"/>
                  </a:lnTo>
                  <a:lnTo>
                    <a:pt x="81" y="34"/>
                  </a:lnTo>
                  <a:lnTo>
                    <a:pt x="118" y="119"/>
                  </a:lnTo>
                  <a:lnTo>
                    <a:pt x="146" y="5"/>
                  </a:lnTo>
                  <a:lnTo>
                    <a:pt x="146" y="5"/>
                  </a:lnTo>
                  <a:lnTo>
                    <a:pt x="149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8" y="1"/>
                  </a:lnTo>
                  <a:lnTo>
                    <a:pt x="162" y="5"/>
                  </a:lnTo>
                  <a:lnTo>
                    <a:pt x="196" y="85"/>
                  </a:lnTo>
                  <a:lnTo>
                    <a:pt x="231" y="85"/>
                  </a:lnTo>
                  <a:lnTo>
                    <a:pt x="231" y="85"/>
                  </a:lnTo>
                  <a:lnTo>
                    <a:pt x="235" y="85"/>
                  </a:lnTo>
                  <a:lnTo>
                    <a:pt x="236" y="87"/>
                  </a:lnTo>
                  <a:lnTo>
                    <a:pt x="239" y="90"/>
                  </a:lnTo>
                  <a:lnTo>
                    <a:pt x="239" y="92"/>
                  </a:lnTo>
                  <a:lnTo>
                    <a:pt x="239" y="92"/>
                  </a:lnTo>
                  <a:lnTo>
                    <a:pt x="239" y="95"/>
                  </a:lnTo>
                  <a:lnTo>
                    <a:pt x="236" y="98"/>
                  </a:lnTo>
                  <a:lnTo>
                    <a:pt x="235" y="100"/>
                  </a:lnTo>
                  <a:lnTo>
                    <a:pt x="231" y="100"/>
                  </a:lnTo>
                  <a:lnTo>
                    <a:pt x="191" y="100"/>
                  </a:lnTo>
                  <a:lnTo>
                    <a:pt x="191" y="100"/>
                  </a:lnTo>
                  <a:lnTo>
                    <a:pt x="187" y="99"/>
                  </a:lnTo>
                  <a:lnTo>
                    <a:pt x="183" y="95"/>
                  </a:lnTo>
                  <a:lnTo>
                    <a:pt x="155" y="31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4" y="149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19" y="150"/>
                  </a:lnTo>
                  <a:lnTo>
                    <a:pt x="119" y="150"/>
                  </a:lnTo>
                  <a:close/>
                </a:path>
              </a:pathLst>
            </a:custGeom>
            <a:solidFill>
              <a:srgbClr val="00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21305" y="3946055"/>
            <a:ext cx="1103686" cy="955138"/>
            <a:chOff x="454938" y="4156801"/>
            <a:chExt cx="1427163" cy="1235077"/>
          </a:xfrm>
        </p:grpSpPr>
        <p:sp>
          <p:nvSpPr>
            <p:cNvPr id="82" name="Freeform 81"/>
            <p:cNvSpPr>
              <a:spLocks noEditPoints="1"/>
            </p:cNvSpPr>
            <p:nvPr/>
          </p:nvSpPr>
          <p:spPr bwMode="auto">
            <a:xfrm>
              <a:off x="454938" y="4156801"/>
              <a:ext cx="1427163" cy="1235077"/>
            </a:xfrm>
            <a:custGeom>
              <a:avLst/>
              <a:gdLst>
                <a:gd name="T0" fmla="*/ 574 w 619"/>
                <a:gd name="T1" fmla="*/ 0 h 536"/>
                <a:gd name="T2" fmla="*/ 45 w 619"/>
                <a:gd name="T3" fmla="*/ 0 h 536"/>
                <a:gd name="T4" fmla="*/ 0 w 619"/>
                <a:gd name="T5" fmla="*/ 45 h 536"/>
                <a:gd name="T6" fmla="*/ 0 w 619"/>
                <a:gd name="T7" fmla="*/ 375 h 536"/>
                <a:gd name="T8" fmla="*/ 45 w 619"/>
                <a:gd name="T9" fmla="*/ 421 h 536"/>
                <a:gd name="T10" fmla="*/ 236 w 619"/>
                <a:gd name="T11" fmla="*/ 421 h 536"/>
                <a:gd name="T12" fmla="*/ 257 w 619"/>
                <a:gd name="T13" fmla="*/ 480 h 536"/>
                <a:gd name="T14" fmla="*/ 138 w 619"/>
                <a:gd name="T15" fmla="*/ 480 h 536"/>
                <a:gd name="T16" fmla="*/ 95 w 619"/>
                <a:gd name="T17" fmla="*/ 536 h 536"/>
                <a:gd name="T18" fmla="*/ 525 w 619"/>
                <a:gd name="T19" fmla="*/ 536 h 536"/>
                <a:gd name="T20" fmla="*/ 481 w 619"/>
                <a:gd name="T21" fmla="*/ 480 h 536"/>
                <a:gd name="T22" fmla="*/ 362 w 619"/>
                <a:gd name="T23" fmla="*/ 480 h 536"/>
                <a:gd name="T24" fmla="*/ 383 w 619"/>
                <a:gd name="T25" fmla="*/ 421 h 536"/>
                <a:gd name="T26" fmla="*/ 574 w 619"/>
                <a:gd name="T27" fmla="*/ 421 h 536"/>
                <a:gd name="T28" fmla="*/ 619 w 619"/>
                <a:gd name="T29" fmla="*/ 375 h 536"/>
                <a:gd name="T30" fmla="*/ 619 w 619"/>
                <a:gd name="T31" fmla="*/ 45 h 536"/>
                <a:gd name="T32" fmla="*/ 574 w 619"/>
                <a:gd name="T33" fmla="*/ 0 h 536"/>
                <a:gd name="T34" fmla="*/ 592 w 619"/>
                <a:gd name="T35" fmla="*/ 391 h 536"/>
                <a:gd name="T36" fmla="*/ 26 w 619"/>
                <a:gd name="T37" fmla="*/ 391 h 536"/>
                <a:gd name="T38" fmla="*/ 26 w 619"/>
                <a:gd name="T39" fmla="*/ 28 h 536"/>
                <a:gd name="T40" fmla="*/ 592 w 619"/>
                <a:gd name="T41" fmla="*/ 28 h 536"/>
                <a:gd name="T42" fmla="*/ 592 w 619"/>
                <a:gd name="T43" fmla="*/ 39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9" h="536">
                  <a:moveTo>
                    <a:pt x="57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0"/>
                    <a:pt x="21" y="421"/>
                    <a:pt x="45" y="421"/>
                  </a:cubicBezTo>
                  <a:cubicBezTo>
                    <a:pt x="236" y="421"/>
                    <a:pt x="236" y="421"/>
                    <a:pt x="236" y="421"/>
                  </a:cubicBezTo>
                  <a:cubicBezTo>
                    <a:pt x="249" y="441"/>
                    <a:pt x="255" y="463"/>
                    <a:pt x="257" y="480"/>
                  </a:cubicBezTo>
                  <a:cubicBezTo>
                    <a:pt x="138" y="480"/>
                    <a:pt x="138" y="480"/>
                    <a:pt x="138" y="480"/>
                  </a:cubicBezTo>
                  <a:cubicBezTo>
                    <a:pt x="95" y="536"/>
                    <a:pt x="95" y="536"/>
                    <a:pt x="95" y="536"/>
                  </a:cubicBezTo>
                  <a:cubicBezTo>
                    <a:pt x="525" y="536"/>
                    <a:pt x="525" y="536"/>
                    <a:pt x="525" y="536"/>
                  </a:cubicBezTo>
                  <a:cubicBezTo>
                    <a:pt x="481" y="480"/>
                    <a:pt x="481" y="480"/>
                    <a:pt x="481" y="480"/>
                  </a:cubicBezTo>
                  <a:cubicBezTo>
                    <a:pt x="362" y="480"/>
                    <a:pt x="362" y="480"/>
                    <a:pt x="362" y="480"/>
                  </a:cubicBezTo>
                  <a:cubicBezTo>
                    <a:pt x="365" y="463"/>
                    <a:pt x="370" y="441"/>
                    <a:pt x="383" y="421"/>
                  </a:cubicBezTo>
                  <a:cubicBezTo>
                    <a:pt x="574" y="421"/>
                    <a:pt x="574" y="421"/>
                    <a:pt x="574" y="421"/>
                  </a:cubicBezTo>
                  <a:cubicBezTo>
                    <a:pt x="599" y="421"/>
                    <a:pt x="619" y="400"/>
                    <a:pt x="619" y="375"/>
                  </a:cubicBezTo>
                  <a:cubicBezTo>
                    <a:pt x="619" y="45"/>
                    <a:pt x="619" y="45"/>
                    <a:pt x="619" y="45"/>
                  </a:cubicBezTo>
                  <a:cubicBezTo>
                    <a:pt x="619" y="20"/>
                    <a:pt x="599" y="0"/>
                    <a:pt x="574" y="0"/>
                  </a:cubicBezTo>
                  <a:close/>
                  <a:moveTo>
                    <a:pt x="592" y="391"/>
                  </a:moveTo>
                  <a:cubicBezTo>
                    <a:pt x="26" y="391"/>
                    <a:pt x="26" y="391"/>
                    <a:pt x="26" y="39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592" y="28"/>
                    <a:pt x="592" y="28"/>
                    <a:pt x="592" y="28"/>
                  </a:cubicBezTo>
                  <a:lnTo>
                    <a:pt x="592" y="391"/>
                  </a:lnTo>
                  <a:close/>
                </a:path>
              </a:pathLst>
            </a:custGeom>
            <a:solidFill>
              <a:srgbClr val="00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597813" y="4933090"/>
              <a:ext cx="1141413" cy="36513"/>
            </a:xfrm>
            <a:custGeom>
              <a:avLst/>
              <a:gdLst>
                <a:gd name="T0" fmla="*/ 480 w 495"/>
                <a:gd name="T1" fmla="*/ 0 h 16"/>
                <a:gd name="T2" fmla="*/ 495 w 495"/>
                <a:gd name="T3" fmla="*/ 8 h 16"/>
                <a:gd name="T4" fmla="*/ 480 w 495"/>
                <a:gd name="T5" fmla="*/ 16 h 16"/>
                <a:gd name="T6" fmla="*/ 15 w 495"/>
                <a:gd name="T7" fmla="*/ 16 h 16"/>
                <a:gd name="T8" fmla="*/ 0 w 495"/>
                <a:gd name="T9" fmla="*/ 8 h 16"/>
                <a:gd name="T10" fmla="*/ 15 w 495"/>
                <a:gd name="T11" fmla="*/ 0 h 16"/>
                <a:gd name="T12" fmla="*/ 480 w 49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16">
                  <a:moveTo>
                    <a:pt x="480" y="0"/>
                  </a:moveTo>
                  <a:cubicBezTo>
                    <a:pt x="488" y="0"/>
                    <a:pt x="495" y="4"/>
                    <a:pt x="495" y="8"/>
                  </a:cubicBezTo>
                  <a:cubicBezTo>
                    <a:pt x="495" y="13"/>
                    <a:pt x="488" y="16"/>
                    <a:pt x="48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0" y="13"/>
                    <a:pt x="0" y="8"/>
                  </a:cubicBezTo>
                  <a:cubicBezTo>
                    <a:pt x="0" y="4"/>
                    <a:pt x="7" y="0"/>
                    <a:pt x="15" y="0"/>
                  </a:cubicBezTo>
                  <a:lnTo>
                    <a:pt x="480" y="0"/>
                  </a:lnTo>
                  <a:close/>
                </a:path>
              </a:pathLst>
            </a:custGeom>
            <a:solidFill>
              <a:srgbClr val="00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Freeform 10"/>
            <p:cNvSpPr>
              <a:spLocks/>
            </p:cNvSpPr>
            <p:nvPr/>
          </p:nvSpPr>
          <p:spPr bwMode="auto">
            <a:xfrm>
              <a:off x="597813" y="4766402"/>
              <a:ext cx="1141413" cy="38100"/>
            </a:xfrm>
            <a:custGeom>
              <a:avLst/>
              <a:gdLst>
                <a:gd name="T0" fmla="*/ 480 w 495"/>
                <a:gd name="T1" fmla="*/ 0 h 16"/>
                <a:gd name="T2" fmla="*/ 495 w 495"/>
                <a:gd name="T3" fmla="*/ 8 h 16"/>
                <a:gd name="T4" fmla="*/ 480 w 495"/>
                <a:gd name="T5" fmla="*/ 16 h 16"/>
                <a:gd name="T6" fmla="*/ 15 w 495"/>
                <a:gd name="T7" fmla="*/ 16 h 16"/>
                <a:gd name="T8" fmla="*/ 0 w 495"/>
                <a:gd name="T9" fmla="*/ 8 h 16"/>
                <a:gd name="T10" fmla="*/ 15 w 495"/>
                <a:gd name="T11" fmla="*/ 0 h 16"/>
                <a:gd name="T12" fmla="*/ 480 w 49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16">
                  <a:moveTo>
                    <a:pt x="480" y="0"/>
                  </a:moveTo>
                  <a:cubicBezTo>
                    <a:pt x="488" y="0"/>
                    <a:pt x="495" y="4"/>
                    <a:pt x="495" y="8"/>
                  </a:cubicBezTo>
                  <a:cubicBezTo>
                    <a:pt x="495" y="13"/>
                    <a:pt x="488" y="16"/>
                    <a:pt x="48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0" y="13"/>
                    <a:pt x="0" y="8"/>
                  </a:cubicBezTo>
                  <a:cubicBezTo>
                    <a:pt x="0" y="4"/>
                    <a:pt x="7" y="0"/>
                    <a:pt x="15" y="0"/>
                  </a:cubicBezTo>
                  <a:lnTo>
                    <a:pt x="480" y="0"/>
                  </a:lnTo>
                  <a:close/>
                </a:path>
              </a:pathLst>
            </a:custGeom>
            <a:solidFill>
              <a:srgbClr val="00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Freeform 11"/>
            <p:cNvSpPr>
              <a:spLocks/>
            </p:cNvSpPr>
            <p:nvPr/>
          </p:nvSpPr>
          <p:spPr bwMode="auto">
            <a:xfrm>
              <a:off x="1035963" y="4594952"/>
              <a:ext cx="703263" cy="36513"/>
            </a:xfrm>
            <a:custGeom>
              <a:avLst/>
              <a:gdLst>
                <a:gd name="T0" fmla="*/ 290 w 305"/>
                <a:gd name="T1" fmla="*/ 0 h 16"/>
                <a:gd name="T2" fmla="*/ 305 w 305"/>
                <a:gd name="T3" fmla="*/ 8 h 16"/>
                <a:gd name="T4" fmla="*/ 290 w 305"/>
                <a:gd name="T5" fmla="*/ 16 h 16"/>
                <a:gd name="T6" fmla="*/ 15 w 305"/>
                <a:gd name="T7" fmla="*/ 16 h 16"/>
                <a:gd name="T8" fmla="*/ 0 w 305"/>
                <a:gd name="T9" fmla="*/ 8 h 16"/>
                <a:gd name="T10" fmla="*/ 15 w 305"/>
                <a:gd name="T11" fmla="*/ 0 h 16"/>
                <a:gd name="T12" fmla="*/ 290 w 30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6">
                  <a:moveTo>
                    <a:pt x="290" y="0"/>
                  </a:moveTo>
                  <a:cubicBezTo>
                    <a:pt x="298" y="0"/>
                    <a:pt x="305" y="3"/>
                    <a:pt x="305" y="8"/>
                  </a:cubicBezTo>
                  <a:cubicBezTo>
                    <a:pt x="305" y="12"/>
                    <a:pt x="298" y="16"/>
                    <a:pt x="29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0" y="12"/>
                    <a:pt x="0" y="8"/>
                  </a:cubicBezTo>
                  <a:cubicBezTo>
                    <a:pt x="0" y="3"/>
                    <a:pt x="7" y="0"/>
                    <a:pt x="15" y="0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00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Freeform 12"/>
            <p:cNvSpPr>
              <a:spLocks/>
            </p:cNvSpPr>
            <p:nvPr/>
          </p:nvSpPr>
          <p:spPr bwMode="auto">
            <a:xfrm>
              <a:off x="1035963" y="4421914"/>
              <a:ext cx="703263" cy="36513"/>
            </a:xfrm>
            <a:custGeom>
              <a:avLst/>
              <a:gdLst>
                <a:gd name="T0" fmla="*/ 290 w 305"/>
                <a:gd name="T1" fmla="*/ 0 h 16"/>
                <a:gd name="T2" fmla="*/ 305 w 305"/>
                <a:gd name="T3" fmla="*/ 8 h 16"/>
                <a:gd name="T4" fmla="*/ 290 w 305"/>
                <a:gd name="T5" fmla="*/ 16 h 16"/>
                <a:gd name="T6" fmla="*/ 15 w 305"/>
                <a:gd name="T7" fmla="*/ 16 h 16"/>
                <a:gd name="T8" fmla="*/ 0 w 305"/>
                <a:gd name="T9" fmla="*/ 8 h 16"/>
                <a:gd name="T10" fmla="*/ 15 w 305"/>
                <a:gd name="T11" fmla="*/ 0 h 16"/>
                <a:gd name="T12" fmla="*/ 290 w 30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6">
                  <a:moveTo>
                    <a:pt x="290" y="0"/>
                  </a:moveTo>
                  <a:cubicBezTo>
                    <a:pt x="298" y="0"/>
                    <a:pt x="305" y="3"/>
                    <a:pt x="305" y="8"/>
                  </a:cubicBezTo>
                  <a:cubicBezTo>
                    <a:pt x="305" y="12"/>
                    <a:pt x="298" y="16"/>
                    <a:pt x="29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0" y="12"/>
                    <a:pt x="0" y="8"/>
                  </a:cubicBezTo>
                  <a:cubicBezTo>
                    <a:pt x="0" y="3"/>
                    <a:pt x="7" y="0"/>
                    <a:pt x="15" y="0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00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616863" y="4325076"/>
              <a:ext cx="336550" cy="354013"/>
            </a:xfrm>
            <a:custGeom>
              <a:avLst/>
              <a:gdLst>
                <a:gd name="T0" fmla="*/ 145 w 146"/>
                <a:gd name="T1" fmla="*/ 150 h 154"/>
                <a:gd name="T2" fmla="*/ 119 w 146"/>
                <a:gd name="T3" fmla="*/ 114 h 154"/>
                <a:gd name="T4" fmla="*/ 119 w 146"/>
                <a:gd name="T5" fmla="*/ 110 h 154"/>
                <a:gd name="T6" fmla="*/ 143 w 146"/>
                <a:gd name="T7" fmla="*/ 76 h 154"/>
                <a:gd name="T8" fmla="*/ 144 w 146"/>
                <a:gd name="T9" fmla="*/ 75 h 154"/>
                <a:gd name="T10" fmla="*/ 142 w 146"/>
                <a:gd name="T11" fmla="*/ 74 h 154"/>
                <a:gd name="T12" fmla="*/ 111 w 146"/>
                <a:gd name="T13" fmla="*/ 74 h 154"/>
                <a:gd name="T14" fmla="*/ 107 w 146"/>
                <a:gd name="T15" fmla="*/ 76 h 154"/>
                <a:gd name="T16" fmla="*/ 101 w 146"/>
                <a:gd name="T17" fmla="*/ 85 h 154"/>
                <a:gd name="T18" fmla="*/ 96 w 146"/>
                <a:gd name="T19" fmla="*/ 93 h 154"/>
                <a:gd name="T20" fmla="*/ 95 w 146"/>
                <a:gd name="T21" fmla="*/ 93 h 154"/>
                <a:gd name="T22" fmla="*/ 75 w 146"/>
                <a:gd name="T23" fmla="*/ 64 h 154"/>
                <a:gd name="T24" fmla="*/ 76 w 146"/>
                <a:gd name="T25" fmla="*/ 61 h 154"/>
                <a:gd name="T26" fmla="*/ 98 w 146"/>
                <a:gd name="T27" fmla="*/ 32 h 154"/>
                <a:gd name="T28" fmla="*/ 70 w 146"/>
                <a:gd name="T29" fmla="*/ 2 h 154"/>
                <a:gd name="T30" fmla="*/ 59 w 146"/>
                <a:gd name="T31" fmla="*/ 1 h 154"/>
                <a:gd name="T32" fmla="*/ 52 w 146"/>
                <a:gd name="T33" fmla="*/ 1 h 154"/>
                <a:gd name="T34" fmla="*/ 5 w 146"/>
                <a:gd name="T35" fmla="*/ 1 h 154"/>
                <a:gd name="T36" fmla="*/ 0 w 146"/>
                <a:gd name="T37" fmla="*/ 6 h 154"/>
                <a:gd name="T38" fmla="*/ 0 w 146"/>
                <a:gd name="T39" fmla="*/ 8 h 154"/>
                <a:gd name="T40" fmla="*/ 0 w 146"/>
                <a:gd name="T41" fmla="*/ 105 h 154"/>
                <a:gd name="T42" fmla="*/ 0 w 146"/>
                <a:gd name="T43" fmla="*/ 107 h 154"/>
                <a:gd name="T44" fmla="*/ 4 w 146"/>
                <a:gd name="T45" fmla="*/ 108 h 154"/>
                <a:gd name="T46" fmla="*/ 34 w 146"/>
                <a:gd name="T47" fmla="*/ 108 h 154"/>
                <a:gd name="T48" fmla="*/ 36 w 146"/>
                <a:gd name="T49" fmla="*/ 106 h 154"/>
                <a:gd name="T50" fmla="*/ 36 w 146"/>
                <a:gd name="T51" fmla="*/ 69 h 154"/>
                <a:gd name="T52" fmla="*/ 37 w 146"/>
                <a:gd name="T53" fmla="*/ 67 h 154"/>
                <a:gd name="T54" fmla="*/ 38 w 146"/>
                <a:gd name="T55" fmla="*/ 67 h 154"/>
                <a:gd name="T56" fmla="*/ 45 w 146"/>
                <a:gd name="T57" fmla="*/ 70 h 154"/>
                <a:gd name="T58" fmla="*/ 72 w 146"/>
                <a:gd name="T59" fmla="*/ 110 h 154"/>
                <a:gd name="T60" fmla="*/ 72 w 146"/>
                <a:gd name="T61" fmla="*/ 113 h 154"/>
                <a:gd name="T62" fmla="*/ 46 w 146"/>
                <a:gd name="T63" fmla="*/ 151 h 154"/>
                <a:gd name="T64" fmla="*/ 46 w 146"/>
                <a:gd name="T65" fmla="*/ 153 h 154"/>
                <a:gd name="T66" fmla="*/ 47 w 146"/>
                <a:gd name="T67" fmla="*/ 153 h 154"/>
                <a:gd name="T68" fmla="*/ 79 w 146"/>
                <a:gd name="T69" fmla="*/ 153 h 154"/>
                <a:gd name="T70" fmla="*/ 80 w 146"/>
                <a:gd name="T71" fmla="*/ 153 h 154"/>
                <a:gd name="T72" fmla="*/ 96 w 146"/>
                <a:gd name="T73" fmla="*/ 130 h 154"/>
                <a:gd name="T74" fmla="*/ 109 w 146"/>
                <a:gd name="T75" fmla="*/ 153 h 154"/>
                <a:gd name="T76" fmla="*/ 110 w 146"/>
                <a:gd name="T77" fmla="*/ 153 h 154"/>
                <a:gd name="T78" fmla="*/ 144 w 146"/>
                <a:gd name="T79" fmla="*/ 153 h 154"/>
                <a:gd name="T80" fmla="*/ 146 w 146"/>
                <a:gd name="T81" fmla="*/ 153 h 154"/>
                <a:gd name="T82" fmla="*/ 145 w 146"/>
                <a:gd name="T83" fmla="*/ 150 h 154"/>
                <a:gd name="T84" fmla="*/ 61 w 146"/>
                <a:gd name="T85" fmla="*/ 43 h 154"/>
                <a:gd name="T86" fmla="*/ 49 w 146"/>
                <a:gd name="T87" fmla="*/ 47 h 154"/>
                <a:gd name="T88" fmla="*/ 35 w 146"/>
                <a:gd name="T89" fmla="*/ 47 h 154"/>
                <a:gd name="T90" fmla="*/ 33 w 146"/>
                <a:gd name="T91" fmla="*/ 44 h 154"/>
                <a:gd name="T92" fmla="*/ 33 w 146"/>
                <a:gd name="T93" fmla="*/ 35 h 154"/>
                <a:gd name="T94" fmla="*/ 33 w 146"/>
                <a:gd name="T95" fmla="*/ 25 h 154"/>
                <a:gd name="T96" fmla="*/ 35 w 146"/>
                <a:gd name="T97" fmla="*/ 23 h 154"/>
                <a:gd name="T98" fmla="*/ 52 w 146"/>
                <a:gd name="T99" fmla="*/ 23 h 154"/>
                <a:gd name="T100" fmla="*/ 58 w 146"/>
                <a:gd name="T101" fmla="*/ 24 h 154"/>
                <a:gd name="T102" fmla="*/ 61 w 146"/>
                <a:gd name="T103" fmla="*/ 4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" h="154">
                  <a:moveTo>
                    <a:pt x="145" y="150"/>
                  </a:moveTo>
                  <a:cubicBezTo>
                    <a:pt x="136" y="138"/>
                    <a:pt x="128" y="126"/>
                    <a:pt x="119" y="114"/>
                  </a:cubicBezTo>
                  <a:cubicBezTo>
                    <a:pt x="118" y="112"/>
                    <a:pt x="118" y="111"/>
                    <a:pt x="119" y="110"/>
                  </a:cubicBezTo>
                  <a:cubicBezTo>
                    <a:pt x="127" y="99"/>
                    <a:pt x="135" y="88"/>
                    <a:pt x="143" y="76"/>
                  </a:cubicBezTo>
                  <a:cubicBezTo>
                    <a:pt x="143" y="76"/>
                    <a:pt x="144" y="75"/>
                    <a:pt x="144" y="75"/>
                  </a:cubicBezTo>
                  <a:cubicBezTo>
                    <a:pt x="143" y="74"/>
                    <a:pt x="142" y="74"/>
                    <a:pt x="142" y="74"/>
                  </a:cubicBezTo>
                  <a:cubicBezTo>
                    <a:pt x="131" y="74"/>
                    <a:pt x="121" y="74"/>
                    <a:pt x="111" y="74"/>
                  </a:cubicBezTo>
                  <a:cubicBezTo>
                    <a:pt x="109" y="74"/>
                    <a:pt x="108" y="75"/>
                    <a:pt x="107" y="76"/>
                  </a:cubicBezTo>
                  <a:cubicBezTo>
                    <a:pt x="105" y="79"/>
                    <a:pt x="103" y="82"/>
                    <a:pt x="101" y="85"/>
                  </a:cubicBezTo>
                  <a:cubicBezTo>
                    <a:pt x="99" y="88"/>
                    <a:pt x="98" y="91"/>
                    <a:pt x="96" y="93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89" y="83"/>
                    <a:pt x="82" y="74"/>
                    <a:pt x="75" y="64"/>
                  </a:cubicBezTo>
                  <a:cubicBezTo>
                    <a:pt x="74" y="63"/>
                    <a:pt x="74" y="62"/>
                    <a:pt x="76" y="61"/>
                  </a:cubicBezTo>
                  <a:cubicBezTo>
                    <a:pt x="90" y="56"/>
                    <a:pt x="98" y="46"/>
                    <a:pt x="98" y="32"/>
                  </a:cubicBezTo>
                  <a:cubicBezTo>
                    <a:pt x="98" y="16"/>
                    <a:pt x="88" y="3"/>
                    <a:pt x="70" y="2"/>
                  </a:cubicBezTo>
                  <a:cubicBezTo>
                    <a:pt x="66" y="2"/>
                    <a:pt x="63" y="2"/>
                    <a:pt x="59" y="1"/>
                  </a:cubicBezTo>
                  <a:cubicBezTo>
                    <a:pt x="56" y="1"/>
                    <a:pt x="54" y="0"/>
                    <a:pt x="52" y="1"/>
                  </a:cubicBezTo>
                  <a:cubicBezTo>
                    <a:pt x="36" y="1"/>
                    <a:pt x="21" y="1"/>
                    <a:pt x="5" y="1"/>
                  </a:cubicBezTo>
                  <a:cubicBezTo>
                    <a:pt x="1" y="1"/>
                    <a:pt x="1" y="1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40"/>
                    <a:pt x="0" y="73"/>
                    <a:pt x="0" y="105"/>
                  </a:cubicBezTo>
                  <a:cubicBezTo>
                    <a:pt x="0" y="106"/>
                    <a:pt x="0" y="107"/>
                    <a:pt x="0" y="107"/>
                  </a:cubicBezTo>
                  <a:cubicBezTo>
                    <a:pt x="1" y="109"/>
                    <a:pt x="2" y="108"/>
                    <a:pt x="4" y="108"/>
                  </a:cubicBezTo>
                  <a:cubicBezTo>
                    <a:pt x="14" y="108"/>
                    <a:pt x="24" y="108"/>
                    <a:pt x="34" y="108"/>
                  </a:cubicBezTo>
                  <a:cubicBezTo>
                    <a:pt x="36" y="108"/>
                    <a:pt x="36" y="108"/>
                    <a:pt x="36" y="106"/>
                  </a:cubicBezTo>
                  <a:cubicBezTo>
                    <a:pt x="36" y="93"/>
                    <a:pt x="36" y="81"/>
                    <a:pt x="36" y="69"/>
                  </a:cubicBezTo>
                  <a:cubicBezTo>
                    <a:pt x="36" y="69"/>
                    <a:pt x="36" y="68"/>
                    <a:pt x="37" y="67"/>
                  </a:cubicBezTo>
                  <a:cubicBezTo>
                    <a:pt x="37" y="67"/>
                    <a:pt x="38" y="67"/>
                    <a:pt x="38" y="67"/>
                  </a:cubicBezTo>
                  <a:cubicBezTo>
                    <a:pt x="41" y="67"/>
                    <a:pt x="43" y="68"/>
                    <a:pt x="45" y="70"/>
                  </a:cubicBezTo>
                  <a:cubicBezTo>
                    <a:pt x="54" y="83"/>
                    <a:pt x="63" y="97"/>
                    <a:pt x="72" y="110"/>
                  </a:cubicBezTo>
                  <a:cubicBezTo>
                    <a:pt x="73" y="111"/>
                    <a:pt x="73" y="112"/>
                    <a:pt x="72" y="113"/>
                  </a:cubicBezTo>
                  <a:cubicBezTo>
                    <a:pt x="63" y="126"/>
                    <a:pt x="55" y="138"/>
                    <a:pt x="46" y="151"/>
                  </a:cubicBezTo>
                  <a:cubicBezTo>
                    <a:pt x="45" y="151"/>
                    <a:pt x="45" y="152"/>
                    <a:pt x="46" y="15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58" y="153"/>
                    <a:pt x="68" y="153"/>
                    <a:pt x="79" y="153"/>
                  </a:cubicBezTo>
                  <a:cubicBezTo>
                    <a:pt x="79" y="153"/>
                    <a:pt x="80" y="153"/>
                    <a:pt x="80" y="153"/>
                  </a:cubicBezTo>
                  <a:cubicBezTo>
                    <a:pt x="85" y="145"/>
                    <a:pt x="90" y="138"/>
                    <a:pt x="96" y="130"/>
                  </a:cubicBezTo>
                  <a:cubicBezTo>
                    <a:pt x="100" y="138"/>
                    <a:pt x="104" y="146"/>
                    <a:pt x="109" y="153"/>
                  </a:cubicBezTo>
                  <a:cubicBezTo>
                    <a:pt x="109" y="154"/>
                    <a:pt x="110" y="153"/>
                    <a:pt x="110" y="153"/>
                  </a:cubicBezTo>
                  <a:cubicBezTo>
                    <a:pt x="121" y="153"/>
                    <a:pt x="133" y="153"/>
                    <a:pt x="144" y="153"/>
                  </a:cubicBezTo>
                  <a:cubicBezTo>
                    <a:pt x="144" y="153"/>
                    <a:pt x="145" y="153"/>
                    <a:pt x="146" y="153"/>
                  </a:cubicBezTo>
                  <a:cubicBezTo>
                    <a:pt x="146" y="152"/>
                    <a:pt x="145" y="151"/>
                    <a:pt x="145" y="150"/>
                  </a:cubicBezTo>
                  <a:close/>
                  <a:moveTo>
                    <a:pt x="61" y="43"/>
                  </a:moveTo>
                  <a:cubicBezTo>
                    <a:pt x="58" y="46"/>
                    <a:pt x="54" y="46"/>
                    <a:pt x="49" y="47"/>
                  </a:cubicBezTo>
                  <a:cubicBezTo>
                    <a:pt x="44" y="47"/>
                    <a:pt x="40" y="46"/>
                    <a:pt x="35" y="47"/>
                  </a:cubicBezTo>
                  <a:cubicBezTo>
                    <a:pt x="33" y="47"/>
                    <a:pt x="33" y="46"/>
                    <a:pt x="33" y="44"/>
                  </a:cubicBezTo>
                  <a:cubicBezTo>
                    <a:pt x="33" y="41"/>
                    <a:pt x="33" y="38"/>
                    <a:pt x="33" y="35"/>
                  </a:cubicBezTo>
                  <a:cubicBezTo>
                    <a:pt x="33" y="32"/>
                    <a:pt x="33" y="28"/>
                    <a:pt x="33" y="25"/>
                  </a:cubicBezTo>
                  <a:cubicBezTo>
                    <a:pt x="33" y="24"/>
                    <a:pt x="33" y="23"/>
                    <a:pt x="35" y="23"/>
                  </a:cubicBezTo>
                  <a:cubicBezTo>
                    <a:pt x="41" y="23"/>
                    <a:pt x="46" y="23"/>
                    <a:pt x="52" y="23"/>
                  </a:cubicBezTo>
                  <a:cubicBezTo>
                    <a:pt x="54" y="23"/>
                    <a:pt x="56" y="23"/>
                    <a:pt x="58" y="24"/>
                  </a:cubicBezTo>
                  <a:cubicBezTo>
                    <a:pt x="66" y="27"/>
                    <a:pt x="67" y="37"/>
                    <a:pt x="61" y="43"/>
                  </a:cubicBezTo>
                  <a:close/>
                </a:path>
              </a:pathLst>
            </a:custGeom>
            <a:solidFill>
              <a:srgbClr val="00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39EEC8-8AC5-E349-94CD-0321B7AA8B1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0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16800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16800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16800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16800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16800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16800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25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16800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16800"/>
                                      </p:to>
                                    </p:animClr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25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9" grpId="1" animBg="1"/>
      <p:bldP spid="49" grpId="2" animBg="1"/>
      <p:bldP spid="49" grpId="3" animBg="1"/>
      <p:bldP spid="52" grpId="0"/>
      <p:bldP spid="54" grpId="0"/>
      <p:bldP spid="55" grpId="0"/>
      <p:bldP spid="59" grpId="0"/>
      <p:bldP spid="60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68538" cy="812799"/>
          </a:xfrm>
        </p:spPr>
        <p:txBody>
          <a:bodyPr/>
          <a:lstStyle/>
          <a:p>
            <a:r>
              <a:rPr lang="en-US" b="1" dirty="0"/>
              <a:t>Use Case</a:t>
            </a:r>
            <a:r>
              <a:rPr lang="en-US" dirty="0"/>
              <a:t>: John isn’t taking </a:t>
            </a:r>
            <a:r>
              <a:rPr lang="en-US" dirty="0" smtClean="0"/>
              <a:t>his hypertension </a:t>
            </a:r>
            <a:r>
              <a:rPr lang="en-US" dirty="0"/>
              <a:t>medication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036851" y="1737783"/>
            <a:ext cx="2629298" cy="1267448"/>
          </a:xfrm>
          <a:prstGeom prst="roundRect">
            <a:avLst/>
          </a:prstGeom>
          <a:solidFill>
            <a:srgbClr val="666666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603686" y="2117338"/>
            <a:ext cx="752261" cy="651655"/>
            <a:chOff x="454938" y="4156801"/>
            <a:chExt cx="1427163" cy="1235077"/>
          </a:xfrm>
          <a:solidFill>
            <a:srgbClr val="000000"/>
          </a:solidFill>
        </p:grpSpPr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454938" y="4156801"/>
              <a:ext cx="1427163" cy="1235077"/>
            </a:xfrm>
            <a:custGeom>
              <a:avLst/>
              <a:gdLst>
                <a:gd name="T0" fmla="*/ 574 w 619"/>
                <a:gd name="T1" fmla="*/ 0 h 536"/>
                <a:gd name="T2" fmla="*/ 45 w 619"/>
                <a:gd name="T3" fmla="*/ 0 h 536"/>
                <a:gd name="T4" fmla="*/ 0 w 619"/>
                <a:gd name="T5" fmla="*/ 45 h 536"/>
                <a:gd name="T6" fmla="*/ 0 w 619"/>
                <a:gd name="T7" fmla="*/ 375 h 536"/>
                <a:gd name="T8" fmla="*/ 45 w 619"/>
                <a:gd name="T9" fmla="*/ 421 h 536"/>
                <a:gd name="T10" fmla="*/ 236 w 619"/>
                <a:gd name="T11" fmla="*/ 421 h 536"/>
                <a:gd name="T12" fmla="*/ 257 w 619"/>
                <a:gd name="T13" fmla="*/ 480 h 536"/>
                <a:gd name="T14" fmla="*/ 138 w 619"/>
                <a:gd name="T15" fmla="*/ 480 h 536"/>
                <a:gd name="T16" fmla="*/ 95 w 619"/>
                <a:gd name="T17" fmla="*/ 536 h 536"/>
                <a:gd name="T18" fmla="*/ 525 w 619"/>
                <a:gd name="T19" fmla="*/ 536 h 536"/>
                <a:gd name="T20" fmla="*/ 481 w 619"/>
                <a:gd name="T21" fmla="*/ 480 h 536"/>
                <a:gd name="T22" fmla="*/ 362 w 619"/>
                <a:gd name="T23" fmla="*/ 480 h 536"/>
                <a:gd name="T24" fmla="*/ 383 w 619"/>
                <a:gd name="T25" fmla="*/ 421 h 536"/>
                <a:gd name="T26" fmla="*/ 574 w 619"/>
                <a:gd name="T27" fmla="*/ 421 h 536"/>
                <a:gd name="T28" fmla="*/ 619 w 619"/>
                <a:gd name="T29" fmla="*/ 375 h 536"/>
                <a:gd name="T30" fmla="*/ 619 w 619"/>
                <a:gd name="T31" fmla="*/ 45 h 536"/>
                <a:gd name="T32" fmla="*/ 574 w 619"/>
                <a:gd name="T33" fmla="*/ 0 h 536"/>
                <a:gd name="T34" fmla="*/ 592 w 619"/>
                <a:gd name="T35" fmla="*/ 391 h 536"/>
                <a:gd name="T36" fmla="*/ 26 w 619"/>
                <a:gd name="T37" fmla="*/ 391 h 536"/>
                <a:gd name="T38" fmla="*/ 26 w 619"/>
                <a:gd name="T39" fmla="*/ 28 h 536"/>
                <a:gd name="T40" fmla="*/ 592 w 619"/>
                <a:gd name="T41" fmla="*/ 28 h 536"/>
                <a:gd name="T42" fmla="*/ 592 w 619"/>
                <a:gd name="T43" fmla="*/ 39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9" h="536">
                  <a:moveTo>
                    <a:pt x="57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0"/>
                    <a:pt x="21" y="421"/>
                    <a:pt x="45" y="421"/>
                  </a:cubicBezTo>
                  <a:cubicBezTo>
                    <a:pt x="236" y="421"/>
                    <a:pt x="236" y="421"/>
                    <a:pt x="236" y="421"/>
                  </a:cubicBezTo>
                  <a:cubicBezTo>
                    <a:pt x="249" y="441"/>
                    <a:pt x="255" y="463"/>
                    <a:pt x="257" y="480"/>
                  </a:cubicBezTo>
                  <a:cubicBezTo>
                    <a:pt x="138" y="480"/>
                    <a:pt x="138" y="480"/>
                    <a:pt x="138" y="480"/>
                  </a:cubicBezTo>
                  <a:cubicBezTo>
                    <a:pt x="95" y="536"/>
                    <a:pt x="95" y="536"/>
                    <a:pt x="95" y="536"/>
                  </a:cubicBezTo>
                  <a:cubicBezTo>
                    <a:pt x="525" y="536"/>
                    <a:pt x="525" y="536"/>
                    <a:pt x="525" y="536"/>
                  </a:cubicBezTo>
                  <a:cubicBezTo>
                    <a:pt x="481" y="480"/>
                    <a:pt x="481" y="480"/>
                    <a:pt x="481" y="480"/>
                  </a:cubicBezTo>
                  <a:cubicBezTo>
                    <a:pt x="362" y="480"/>
                    <a:pt x="362" y="480"/>
                    <a:pt x="362" y="480"/>
                  </a:cubicBezTo>
                  <a:cubicBezTo>
                    <a:pt x="365" y="463"/>
                    <a:pt x="370" y="441"/>
                    <a:pt x="383" y="421"/>
                  </a:cubicBezTo>
                  <a:cubicBezTo>
                    <a:pt x="574" y="421"/>
                    <a:pt x="574" y="421"/>
                    <a:pt x="574" y="421"/>
                  </a:cubicBezTo>
                  <a:cubicBezTo>
                    <a:pt x="599" y="421"/>
                    <a:pt x="619" y="400"/>
                    <a:pt x="619" y="375"/>
                  </a:cubicBezTo>
                  <a:cubicBezTo>
                    <a:pt x="619" y="45"/>
                    <a:pt x="619" y="45"/>
                    <a:pt x="619" y="45"/>
                  </a:cubicBezTo>
                  <a:cubicBezTo>
                    <a:pt x="619" y="20"/>
                    <a:pt x="599" y="0"/>
                    <a:pt x="574" y="0"/>
                  </a:cubicBezTo>
                  <a:close/>
                  <a:moveTo>
                    <a:pt x="592" y="391"/>
                  </a:moveTo>
                  <a:cubicBezTo>
                    <a:pt x="26" y="391"/>
                    <a:pt x="26" y="391"/>
                    <a:pt x="26" y="39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592" y="28"/>
                    <a:pt x="592" y="28"/>
                    <a:pt x="592" y="28"/>
                  </a:cubicBezTo>
                  <a:lnTo>
                    <a:pt x="592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5677"/>
                </a:solidFill>
                <a:latin typeface="Calibri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97813" y="4933090"/>
              <a:ext cx="1141413" cy="36513"/>
            </a:xfrm>
            <a:custGeom>
              <a:avLst/>
              <a:gdLst>
                <a:gd name="T0" fmla="*/ 480 w 495"/>
                <a:gd name="T1" fmla="*/ 0 h 16"/>
                <a:gd name="T2" fmla="*/ 495 w 495"/>
                <a:gd name="T3" fmla="*/ 8 h 16"/>
                <a:gd name="T4" fmla="*/ 480 w 495"/>
                <a:gd name="T5" fmla="*/ 16 h 16"/>
                <a:gd name="T6" fmla="*/ 15 w 495"/>
                <a:gd name="T7" fmla="*/ 16 h 16"/>
                <a:gd name="T8" fmla="*/ 0 w 495"/>
                <a:gd name="T9" fmla="*/ 8 h 16"/>
                <a:gd name="T10" fmla="*/ 15 w 495"/>
                <a:gd name="T11" fmla="*/ 0 h 16"/>
                <a:gd name="T12" fmla="*/ 480 w 49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16">
                  <a:moveTo>
                    <a:pt x="480" y="0"/>
                  </a:moveTo>
                  <a:cubicBezTo>
                    <a:pt x="488" y="0"/>
                    <a:pt x="495" y="4"/>
                    <a:pt x="495" y="8"/>
                  </a:cubicBezTo>
                  <a:cubicBezTo>
                    <a:pt x="495" y="13"/>
                    <a:pt x="488" y="16"/>
                    <a:pt x="48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0" y="13"/>
                    <a:pt x="0" y="8"/>
                  </a:cubicBezTo>
                  <a:cubicBezTo>
                    <a:pt x="0" y="4"/>
                    <a:pt x="7" y="0"/>
                    <a:pt x="15" y="0"/>
                  </a:cubicBezTo>
                  <a:lnTo>
                    <a:pt x="4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5677"/>
                </a:solidFill>
                <a:latin typeface="Calibri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97813" y="4766402"/>
              <a:ext cx="1141413" cy="38100"/>
            </a:xfrm>
            <a:custGeom>
              <a:avLst/>
              <a:gdLst>
                <a:gd name="T0" fmla="*/ 480 w 495"/>
                <a:gd name="T1" fmla="*/ 0 h 16"/>
                <a:gd name="T2" fmla="*/ 495 w 495"/>
                <a:gd name="T3" fmla="*/ 8 h 16"/>
                <a:gd name="T4" fmla="*/ 480 w 495"/>
                <a:gd name="T5" fmla="*/ 16 h 16"/>
                <a:gd name="T6" fmla="*/ 15 w 495"/>
                <a:gd name="T7" fmla="*/ 16 h 16"/>
                <a:gd name="T8" fmla="*/ 0 w 495"/>
                <a:gd name="T9" fmla="*/ 8 h 16"/>
                <a:gd name="T10" fmla="*/ 15 w 495"/>
                <a:gd name="T11" fmla="*/ 0 h 16"/>
                <a:gd name="T12" fmla="*/ 480 w 49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16">
                  <a:moveTo>
                    <a:pt x="480" y="0"/>
                  </a:moveTo>
                  <a:cubicBezTo>
                    <a:pt x="488" y="0"/>
                    <a:pt x="495" y="4"/>
                    <a:pt x="495" y="8"/>
                  </a:cubicBezTo>
                  <a:cubicBezTo>
                    <a:pt x="495" y="13"/>
                    <a:pt x="488" y="16"/>
                    <a:pt x="48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0" y="13"/>
                    <a:pt x="0" y="8"/>
                  </a:cubicBezTo>
                  <a:cubicBezTo>
                    <a:pt x="0" y="4"/>
                    <a:pt x="7" y="0"/>
                    <a:pt x="15" y="0"/>
                  </a:cubicBezTo>
                  <a:lnTo>
                    <a:pt x="4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5677"/>
                </a:solidFill>
                <a:latin typeface="Calibri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035963" y="4594952"/>
              <a:ext cx="703263" cy="36513"/>
            </a:xfrm>
            <a:custGeom>
              <a:avLst/>
              <a:gdLst>
                <a:gd name="T0" fmla="*/ 290 w 305"/>
                <a:gd name="T1" fmla="*/ 0 h 16"/>
                <a:gd name="T2" fmla="*/ 305 w 305"/>
                <a:gd name="T3" fmla="*/ 8 h 16"/>
                <a:gd name="T4" fmla="*/ 290 w 305"/>
                <a:gd name="T5" fmla="*/ 16 h 16"/>
                <a:gd name="T6" fmla="*/ 15 w 305"/>
                <a:gd name="T7" fmla="*/ 16 h 16"/>
                <a:gd name="T8" fmla="*/ 0 w 305"/>
                <a:gd name="T9" fmla="*/ 8 h 16"/>
                <a:gd name="T10" fmla="*/ 15 w 305"/>
                <a:gd name="T11" fmla="*/ 0 h 16"/>
                <a:gd name="T12" fmla="*/ 290 w 30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6">
                  <a:moveTo>
                    <a:pt x="290" y="0"/>
                  </a:moveTo>
                  <a:cubicBezTo>
                    <a:pt x="298" y="0"/>
                    <a:pt x="305" y="3"/>
                    <a:pt x="305" y="8"/>
                  </a:cubicBezTo>
                  <a:cubicBezTo>
                    <a:pt x="305" y="12"/>
                    <a:pt x="298" y="16"/>
                    <a:pt x="29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0" y="12"/>
                    <a:pt x="0" y="8"/>
                  </a:cubicBezTo>
                  <a:cubicBezTo>
                    <a:pt x="0" y="3"/>
                    <a:pt x="7" y="0"/>
                    <a:pt x="15" y="0"/>
                  </a:cubicBez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5677"/>
                </a:solidFill>
                <a:latin typeface="Calibri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035962" y="4369530"/>
              <a:ext cx="703263" cy="141283"/>
            </a:xfrm>
            <a:custGeom>
              <a:avLst/>
              <a:gdLst>
                <a:gd name="T0" fmla="*/ 290 w 305"/>
                <a:gd name="T1" fmla="*/ 0 h 16"/>
                <a:gd name="T2" fmla="*/ 305 w 305"/>
                <a:gd name="T3" fmla="*/ 8 h 16"/>
                <a:gd name="T4" fmla="*/ 290 w 305"/>
                <a:gd name="T5" fmla="*/ 16 h 16"/>
                <a:gd name="T6" fmla="*/ 15 w 305"/>
                <a:gd name="T7" fmla="*/ 16 h 16"/>
                <a:gd name="T8" fmla="*/ 0 w 305"/>
                <a:gd name="T9" fmla="*/ 8 h 16"/>
                <a:gd name="T10" fmla="*/ 15 w 305"/>
                <a:gd name="T11" fmla="*/ 0 h 16"/>
                <a:gd name="T12" fmla="*/ 290 w 30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6">
                  <a:moveTo>
                    <a:pt x="290" y="0"/>
                  </a:moveTo>
                  <a:cubicBezTo>
                    <a:pt x="298" y="0"/>
                    <a:pt x="305" y="3"/>
                    <a:pt x="305" y="8"/>
                  </a:cubicBezTo>
                  <a:cubicBezTo>
                    <a:pt x="305" y="12"/>
                    <a:pt x="298" y="16"/>
                    <a:pt x="29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0" y="12"/>
                    <a:pt x="0" y="8"/>
                  </a:cubicBezTo>
                  <a:cubicBezTo>
                    <a:pt x="0" y="3"/>
                    <a:pt x="7" y="0"/>
                    <a:pt x="15" y="0"/>
                  </a:cubicBez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5677"/>
                </a:solidFill>
                <a:latin typeface="Calibri"/>
                <a:cs typeface="+mn-cs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616863" y="4325076"/>
              <a:ext cx="336550" cy="354013"/>
            </a:xfrm>
            <a:custGeom>
              <a:avLst/>
              <a:gdLst>
                <a:gd name="T0" fmla="*/ 145 w 146"/>
                <a:gd name="T1" fmla="*/ 150 h 154"/>
                <a:gd name="T2" fmla="*/ 119 w 146"/>
                <a:gd name="T3" fmla="*/ 114 h 154"/>
                <a:gd name="T4" fmla="*/ 119 w 146"/>
                <a:gd name="T5" fmla="*/ 110 h 154"/>
                <a:gd name="T6" fmla="*/ 143 w 146"/>
                <a:gd name="T7" fmla="*/ 76 h 154"/>
                <a:gd name="T8" fmla="*/ 144 w 146"/>
                <a:gd name="T9" fmla="*/ 75 h 154"/>
                <a:gd name="T10" fmla="*/ 142 w 146"/>
                <a:gd name="T11" fmla="*/ 74 h 154"/>
                <a:gd name="T12" fmla="*/ 111 w 146"/>
                <a:gd name="T13" fmla="*/ 74 h 154"/>
                <a:gd name="T14" fmla="*/ 107 w 146"/>
                <a:gd name="T15" fmla="*/ 76 h 154"/>
                <a:gd name="T16" fmla="*/ 101 w 146"/>
                <a:gd name="T17" fmla="*/ 85 h 154"/>
                <a:gd name="T18" fmla="*/ 96 w 146"/>
                <a:gd name="T19" fmla="*/ 93 h 154"/>
                <a:gd name="T20" fmla="*/ 95 w 146"/>
                <a:gd name="T21" fmla="*/ 93 h 154"/>
                <a:gd name="T22" fmla="*/ 75 w 146"/>
                <a:gd name="T23" fmla="*/ 64 h 154"/>
                <a:gd name="T24" fmla="*/ 76 w 146"/>
                <a:gd name="T25" fmla="*/ 61 h 154"/>
                <a:gd name="T26" fmla="*/ 98 w 146"/>
                <a:gd name="T27" fmla="*/ 32 h 154"/>
                <a:gd name="T28" fmla="*/ 70 w 146"/>
                <a:gd name="T29" fmla="*/ 2 h 154"/>
                <a:gd name="T30" fmla="*/ 59 w 146"/>
                <a:gd name="T31" fmla="*/ 1 h 154"/>
                <a:gd name="T32" fmla="*/ 52 w 146"/>
                <a:gd name="T33" fmla="*/ 1 h 154"/>
                <a:gd name="T34" fmla="*/ 5 w 146"/>
                <a:gd name="T35" fmla="*/ 1 h 154"/>
                <a:gd name="T36" fmla="*/ 0 w 146"/>
                <a:gd name="T37" fmla="*/ 6 h 154"/>
                <a:gd name="T38" fmla="*/ 0 w 146"/>
                <a:gd name="T39" fmla="*/ 8 h 154"/>
                <a:gd name="T40" fmla="*/ 0 w 146"/>
                <a:gd name="T41" fmla="*/ 105 h 154"/>
                <a:gd name="T42" fmla="*/ 0 w 146"/>
                <a:gd name="T43" fmla="*/ 107 h 154"/>
                <a:gd name="T44" fmla="*/ 4 w 146"/>
                <a:gd name="T45" fmla="*/ 108 h 154"/>
                <a:gd name="T46" fmla="*/ 34 w 146"/>
                <a:gd name="T47" fmla="*/ 108 h 154"/>
                <a:gd name="T48" fmla="*/ 36 w 146"/>
                <a:gd name="T49" fmla="*/ 106 h 154"/>
                <a:gd name="T50" fmla="*/ 36 w 146"/>
                <a:gd name="T51" fmla="*/ 69 h 154"/>
                <a:gd name="T52" fmla="*/ 37 w 146"/>
                <a:gd name="T53" fmla="*/ 67 h 154"/>
                <a:gd name="T54" fmla="*/ 38 w 146"/>
                <a:gd name="T55" fmla="*/ 67 h 154"/>
                <a:gd name="T56" fmla="*/ 45 w 146"/>
                <a:gd name="T57" fmla="*/ 70 h 154"/>
                <a:gd name="T58" fmla="*/ 72 w 146"/>
                <a:gd name="T59" fmla="*/ 110 h 154"/>
                <a:gd name="T60" fmla="*/ 72 w 146"/>
                <a:gd name="T61" fmla="*/ 113 h 154"/>
                <a:gd name="T62" fmla="*/ 46 w 146"/>
                <a:gd name="T63" fmla="*/ 151 h 154"/>
                <a:gd name="T64" fmla="*/ 46 w 146"/>
                <a:gd name="T65" fmla="*/ 153 h 154"/>
                <a:gd name="T66" fmla="*/ 47 w 146"/>
                <a:gd name="T67" fmla="*/ 153 h 154"/>
                <a:gd name="T68" fmla="*/ 79 w 146"/>
                <a:gd name="T69" fmla="*/ 153 h 154"/>
                <a:gd name="T70" fmla="*/ 80 w 146"/>
                <a:gd name="T71" fmla="*/ 153 h 154"/>
                <a:gd name="T72" fmla="*/ 96 w 146"/>
                <a:gd name="T73" fmla="*/ 130 h 154"/>
                <a:gd name="T74" fmla="*/ 109 w 146"/>
                <a:gd name="T75" fmla="*/ 153 h 154"/>
                <a:gd name="T76" fmla="*/ 110 w 146"/>
                <a:gd name="T77" fmla="*/ 153 h 154"/>
                <a:gd name="T78" fmla="*/ 144 w 146"/>
                <a:gd name="T79" fmla="*/ 153 h 154"/>
                <a:gd name="T80" fmla="*/ 146 w 146"/>
                <a:gd name="T81" fmla="*/ 153 h 154"/>
                <a:gd name="T82" fmla="*/ 145 w 146"/>
                <a:gd name="T83" fmla="*/ 150 h 154"/>
                <a:gd name="T84" fmla="*/ 61 w 146"/>
                <a:gd name="T85" fmla="*/ 43 h 154"/>
                <a:gd name="T86" fmla="*/ 49 w 146"/>
                <a:gd name="T87" fmla="*/ 47 h 154"/>
                <a:gd name="T88" fmla="*/ 35 w 146"/>
                <a:gd name="T89" fmla="*/ 47 h 154"/>
                <a:gd name="T90" fmla="*/ 33 w 146"/>
                <a:gd name="T91" fmla="*/ 44 h 154"/>
                <a:gd name="T92" fmla="*/ 33 w 146"/>
                <a:gd name="T93" fmla="*/ 35 h 154"/>
                <a:gd name="T94" fmla="*/ 33 w 146"/>
                <a:gd name="T95" fmla="*/ 25 h 154"/>
                <a:gd name="T96" fmla="*/ 35 w 146"/>
                <a:gd name="T97" fmla="*/ 23 h 154"/>
                <a:gd name="T98" fmla="*/ 52 w 146"/>
                <a:gd name="T99" fmla="*/ 23 h 154"/>
                <a:gd name="T100" fmla="*/ 58 w 146"/>
                <a:gd name="T101" fmla="*/ 24 h 154"/>
                <a:gd name="T102" fmla="*/ 61 w 146"/>
                <a:gd name="T103" fmla="*/ 4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" h="154">
                  <a:moveTo>
                    <a:pt x="145" y="150"/>
                  </a:moveTo>
                  <a:cubicBezTo>
                    <a:pt x="136" y="138"/>
                    <a:pt x="128" y="126"/>
                    <a:pt x="119" y="114"/>
                  </a:cubicBezTo>
                  <a:cubicBezTo>
                    <a:pt x="118" y="112"/>
                    <a:pt x="118" y="111"/>
                    <a:pt x="119" y="110"/>
                  </a:cubicBezTo>
                  <a:cubicBezTo>
                    <a:pt x="127" y="99"/>
                    <a:pt x="135" y="88"/>
                    <a:pt x="143" y="76"/>
                  </a:cubicBezTo>
                  <a:cubicBezTo>
                    <a:pt x="143" y="76"/>
                    <a:pt x="144" y="75"/>
                    <a:pt x="144" y="75"/>
                  </a:cubicBezTo>
                  <a:cubicBezTo>
                    <a:pt x="143" y="74"/>
                    <a:pt x="142" y="74"/>
                    <a:pt x="142" y="74"/>
                  </a:cubicBezTo>
                  <a:cubicBezTo>
                    <a:pt x="131" y="74"/>
                    <a:pt x="121" y="74"/>
                    <a:pt x="111" y="74"/>
                  </a:cubicBezTo>
                  <a:cubicBezTo>
                    <a:pt x="109" y="74"/>
                    <a:pt x="108" y="75"/>
                    <a:pt x="107" y="76"/>
                  </a:cubicBezTo>
                  <a:cubicBezTo>
                    <a:pt x="105" y="79"/>
                    <a:pt x="103" y="82"/>
                    <a:pt x="101" y="85"/>
                  </a:cubicBezTo>
                  <a:cubicBezTo>
                    <a:pt x="99" y="88"/>
                    <a:pt x="98" y="91"/>
                    <a:pt x="96" y="93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89" y="83"/>
                    <a:pt x="82" y="74"/>
                    <a:pt x="75" y="64"/>
                  </a:cubicBezTo>
                  <a:cubicBezTo>
                    <a:pt x="74" y="63"/>
                    <a:pt x="74" y="62"/>
                    <a:pt x="76" y="61"/>
                  </a:cubicBezTo>
                  <a:cubicBezTo>
                    <a:pt x="90" y="56"/>
                    <a:pt x="98" y="46"/>
                    <a:pt x="98" y="32"/>
                  </a:cubicBezTo>
                  <a:cubicBezTo>
                    <a:pt x="98" y="16"/>
                    <a:pt x="88" y="3"/>
                    <a:pt x="70" y="2"/>
                  </a:cubicBezTo>
                  <a:cubicBezTo>
                    <a:pt x="66" y="2"/>
                    <a:pt x="63" y="2"/>
                    <a:pt x="59" y="1"/>
                  </a:cubicBezTo>
                  <a:cubicBezTo>
                    <a:pt x="56" y="1"/>
                    <a:pt x="54" y="0"/>
                    <a:pt x="52" y="1"/>
                  </a:cubicBezTo>
                  <a:cubicBezTo>
                    <a:pt x="36" y="1"/>
                    <a:pt x="21" y="1"/>
                    <a:pt x="5" y="1"/>
                  </a:cubicBezTo>
                  <a:cubicBezTo>
                    <a:pt x="1" y="1"/>
                    <a:pt x="1" y="1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40"/>
                    <a:pt x="0" y="73"/>
                    <a:pt x="0" y="105"/>
                  </a:cubicBezTo>
                  <a:cubicBezTo>
                    <a:pt x="0" y="106"/>
                    <a:pt x="0" y="107"/>
                    <a:pt x="0" y="107"/>
                  </a:cubicBezTo>
                  <a:cubicBezTo>
                    <a:pt x="1" y="109"/>
                    <a:pt x="2" y="108"/>
                    <a:pt x="4" y="108"/>
                  </a:cubicBezTo>
                  <a:cubicBezTo>
                    <a:pt x="14" y="108"/>
                    <a:pt x="24" y="108"/>
                    <a:pt x="34" y="108"/>
                  </a:cubicBezTo>
                  <a:cubicBezTo>
                    <a:pt x="36" y="108"/>
                    <a:pt x="36" y="108"/>
                    <a:pt x="36" y="106"/>
                  </a:cubicBezTo>
                  <a:cubicBezTo>
                    <a:pt x="36" y="93"/>
                    <a:pt x="36" y="81"/>
                    <a:pt x="36" y="69"/>
                  </a:cubicBezTo>
                  <a:cubicBezTo>
                    <a:pt x="36" y="69"/>
                    <a:pt x="36" y="68"/>
                    <a:pt x="37" y="67"/>
                  </a:cubicBezTo>
                  <a:cubicBezTo>
                    <a:pt x="37" y="67"/>
                    <a:pt x="38" y="67"/>
                    <a:pt x="38" y="67"/>
                  </a:cubicBezTo>
                  <a:cubicBezTo>
                    <a:pt x="41" y="67"/>
                    <a:pt x="43" y="68"/>
                    <a:pt x="45" y="70"/>
                  </a:cubicBezTo>
                  <a:cubicBezTo>
                    <a:pt x="54" y="83"/>
                    <a:pt x="63" y="97"/>
                    <a:pt x="72" y="110"/>
                  </a:cubicBezTo>
                  <a:cubicBezTo>
                    <a:pt x="73" y="111"/>
                    <a:pt x="73" y="112"/>
                    <a:pt x="72" y="113"/>
                  </a:cubicBezTo>
                  <a:cubicBezTo>
                    <a:pt x="63" y="126"/>
                    <a:pt x="55" y="138"/>
                    <a:pt x="46" y="151"/>
                  </a:cubicBezTo>
                  <a:cubicBezTo>
                    <a:pt x="45" y="151"/>
                    <a:pt x="45" y="152"/>
                    <a:pt x="46" y="15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58" y="153"/>
                    <a:pt x="68" y="153"/>
                    <a:pt x="79" y="153"/>
                  </a:cubicBezTo>
                  <a:cubicBezTo>
                    <a:pt x="79" y="153"/>
                    <a:pt x="80" y="153"/>
                    <a:pt x="80" y="153"/>
                  </a:cubicBezTo>
                  <a:cubicBezTo>
                    <a:pt x="85" y="145"/>
                    <a:pt x="90" y="138"/>
                    <a:pt x="96" y="130"/>
                  </a:cubicBezTo>
                  <a:cubicBezTo>
                    <a:pt x="100" y="138"/>
                    <a:pt x="104" y="146"/>
                    <a:pt x="109" y="153"/>
                  </a:cubicBezTo>
                  <a:cubicBezTo>
                    <a:pt x="109" y="154"/>
                    <a:pt x="110" y="153"/>
                    <a:pt x="110" y="153"/>
                  </a:cubicBezTo>
                  <a:cubicBezTo>
                    <a:pt x="121" y="153"/>
                    <a:pt x="133" y="153"/>
                    <a:pt x="144" y="153"/>
                  </a:cubicBezTo>
                  <a:cubicBezTo>
                    <a:pt x="144" y="153"/>
                    <a:pt x="145" y="153"/>
                    <a:pt x="146" y="153"/>
                  </a:cubicBezTo>
                  <a:cubicBezTo>
                    <a:pt x="146" y="152"/>
                    <a:pt x="145" y="151"/>
                    <a:pt x="145" y="150"/>
                  </a:cubicBezTo>
                  <a:close/>
                  <a:moveTo>
                    <a:pt x="61" y="43"/>
                  </a:moveTo>
                  <a:cubicBezTo>
                    <a:pt x="58" y="46"/>
                    <a:pt x="54" y="46"/>
                    <a:pt x="49" y="47"/>
                  </a:cubicBezTo>
                  <a:cubicBezTo>
                    <a:pt x="44" y="47"/>
                    <a:pt x="40" y="46"/>
                    <a:pt x="35" y="47"/>
                  </a:cubicBezTo>
                  <a:cubicBezTo>
                    <a:pt x="33" y="47"/>
                    <a:pt x="33" y="46"/>
                    <a:pt x="33" y="44"/>
                  </a:cubicBezTo>
                  <a:cubicBezTo>
                    <a:pt x="33" y="41"/>
                    <a:pt x="33" y="38"/>
                    <a:pt x="33" y="35"/>
                  </a:cubicBezTo>
                  <a:cubicBezTo>
                    <a:pt x="33" y="32"/>
                    <a:pt x="33" y="28"/>
                    <a:pt x="33" y="25"/>
                  </a:cubicBezTo>
                  <a:cubicBezTo>
                    <a:pt x="33" y="24"/>
                    <a:pt x="33" y="23"/>
                    <a:pt x="35" y="23"/>
                  </a:cubicBezTo>
                  <a:cubicBezTo>
                    <a:pt x="41" y="23"/>
                    <a:pt x="46" y="23"/>
                    <a:pt x="52" y="23"/>
                  </a:cubicBezTo>
                  <a:cubicBezTo>
                    <a:pt x="54" y="23"/>
                    <a:pt x="56" y="23"/>
                    <a:pt x="58" y="24"/>
                  </a:cubicBezTo>
                  <a:cubicBezTo>
                    <a:pt x="66" y="27"/>
                    <a:pt x="67" y="37"/>
                    <a:pt x="6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5677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62" name="Picture 2" descr="http://icons.iconarchive.com/icons/icons8/ios7/512/Messaging-Read-Messag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94" y="2143618"/>
            <a:ext cx="599095" cy="599095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63" name="TextBox 47"/>
          <p:cNvSpPr txBox="1">
            <a:spLocks noChangeArrowheads="1"/>
          </p:cNvSpPr>
          <p:nvPr/>
        </p:nvSpPr>
        <p:spPr bwMode="auto">
          <a:xfrm>
            <a:off x="3137001" y="3486568"/>
            <a:ext cx="288887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srgbClr val="005677"/>
                </a:solidFill>
                <a:latin typeface="Century Gothic" panose="020B0502020202020204" pitchFamily="34" charset="0"/>
                <a:cs typeface="Arial" pitchFamily="34" charset="0"/>
              </a:rPr>
              <a:t>While reviewing the Patient Chart, </a:t>
            </a:r>
            <a:r>
              <a:rPr lang="en-US" altLang="en-US" sz="1800" dirty="0">
                <a:solidFill>
                  <a:srgbClr val="005677"/>
                </a:solidFill>
                <a:latin typeface="Century Gothic" panose="020B0502020202020204" pitchFamily="34" charset="0"/>
                <a:cs typeface="Arial" pitchFamily="34" charset="0"/>
              </a:rPr>
              <a:t>Dr. </a:t>
            </a:r>
            <a:r>
              <a:rPr lang="en-US" altLang="en-US" sz="1800" dirty="0" smtClean="0">
                <a:solidFill>
                  <a:srgbClr val="005677"/>
                </a:solidFill>
                <a:latin typeface="Century Gothic" panose="020B0502020202020204" pitchFamily="34" charset="0"/>
                <a:cs typeface="Arial" pitchFamily="34" charset="0"/>
              </a:rPr>
              <a:t>Smith </a:t>
            </a:r>
            <a:r>
              <a:rPr lang="en-US" altLang="en-US" sz="1800" b="1" dirty="0" smtClean="0">
                <a:solidFill>
                  <a:srgbClr val="ED8B00"/>
                </a:solidFill>
                <a:latin typeface="Century Gothic" panose="020B0502020202020204" pitchFamily="34" charset="0"/>
                <a:cs typeface="Arial" pitchFamily="34" charset="0"/>
              </a:rPr>
              <a:t>identifies an adherence issue </a:t>
            </a:r>
            <a:r>
              <a:rPr lang="en-US" altLang="en-US" sz="1800" dirty="0" smtClean="0">
                <a:solidFill>
                  <a:srgbClr val="005677"/>
                </a:solidFill>
                <a:latin typeface="Century Gothic" panose="020B0502020202020204" pitchFamily="34" charset="0"/>
                <a:cs typeface="Arial" pitchFamily="34" charset="0"/>
              </a:rPr>
              <a:t>for John’s statin medication</a:t>
            </a:r>
            <a:endParaRPr lang="en-US" altLang="en-US" sz="1800" dirty="0">
              <a:solidFill>
                <a:srgbClr val="005677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cxnSp>
        <p:nvCxnSpPr>
          <p:cNvPr id="64" name="Straight Connector 13"/>
          <p:cNvCxnSpPr/>
          <p:nvPr/>
        </p:nvCxnSpPr>
        <p:spPr>
          <a:xfrm>
            <a:off x="1100833" y="3098836"/>
            <a:ext cx="6693190" cy="0"/>
          </a:xfrm>
          <a:prstGeom prst="line">
            <a:avLst/>
          </a:prstGeom>
          <a:noFill/>
          <a:ln w="25400" cap="flat" cmpd="sng" algn="ctr">
            <a:solidFill>
              <a:srgbClr val="ED8B00"/>
            </a:solidFill>
            <a:prstDash val="solid"/>
          </a:ln>
          <a:effectLst/>
        </p:spPr>
      </p:cxnSp>
      <p:sp>
        <p:nvSpPr>
          <p:cNvPr id="65" name="TextBox 14"/>
          <p:cNvSpPr txBox="1">
            <a:spLocks noChangeArrowheads="1"/>
          </p:cNvSpPr>
          <p:nvPr/>
        </p:nvSpPr>
        <p:spPr bwMode="auto">
          <a:xfrm>
            <a:off x="122001" y="3486568"/>
            <a:ext cx="208480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srgbClr val="005677"/>
                </a:solidFill>
                <a:latin typeface="Century Gothic" panose="020B0502020202020204" pitchFamily="34" charset="0"/>
                <a:cs typeface="Arial" pitchFamily="34" charset="0"/>
              </a:rPr>
              <a:t>John is a </a:t>
            </a:r>
            <a:r>
              <a:rPr lang="en-US" altLang="en-US" sz="1800" b="1" dirty="0" smtClean="0">
                <a:solidFill>
                  <a:srgbClr val="ED8B00"/>
                </a:solidFill>
                <a:latin typeface="Century Gothic" panose="020B0502020202020204" pitchFamily="34" charset="0"/>
                <a:cs typeface="Arial" pitchFamily="34" charset="0"/>
              </a:rPr>
              <a:t>diabetic</a:t>
            </a:r>
            <a:r>
              <a:rPr lang="en-US" altLang="en-US" sz="1800" dirty="0" smtClean="0">
                <a:solidFill>
                  <a:srgbClr val="005677"/>
                </a:solidFill>
                <a:latin typeface="Century Gothic" panose="020B0502020202020204" pitchFamily="34" charset="0"/>
                <a:cs typeface="Arial" pitchFamily="34" charset="0"/>
              </a:rPr>
              <a:t> with </a:t>
            </a:r>
            <a:r>
              <a:rPr lang="en-US" altLang="en-US" sz="1800" b="1" dirty="0" smtClean="0">
                <a:solidFill>
                  <a:srgbClr val="ED8B00"/>
                </a:solidFill>
                <a:latin typeface="Century Gothic" panose="020B0502020202020204" pitchFamily="34" charset="0"/>
                <a:cs typeface="Arial" pitchFamily="34" charset="0"/>
              </a:rPr>
              <a:t>hypertension</a:t>
            </a:r>
            <a:r>
              <a:rPr lang="en-US" altLang="en-US" sz="1800" dirty="0" smtClean="0">
                <a:solidFill>
                  <a:srgbClr val="ED8B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en-US" sz="1800" dirty="0" smtClean="0">
                <a:solidFill>
                  <a:srgbClr val="005677"/>
                </a:solidFill>
                <a:latin typeface="Century Gothic" panose="020B0502020202020204" pitchFamily="34" charset="0"/>
                <a:cs typeface="Arial" pitchFamily="34" charset="0"/>
              </a:rPr>
              <a:t>and</a:t>
            </a:r>
            <a:r>
              <a:rPr lang="en-US" altLang="en-US" sz="1800" b="1" dirty="0" smtClean="0">
                <a:solidFill>
                  <a:srgbClr val="ED8B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en-US" sz="1800" dirty="0" smtClean="0">
                <a:solidFill>
                  <a:srgbClr val="005677"/>
                </a:solidFill>
                <a:latin typeface="Century Gothic" panose="020B0502020202020204" pitchFamily="34" charset="0"/>
                <a:cs typeface="Arial" pitchFamily="34" charset="0"/>
              </a:rPr>
              <a:t>visits Dr. Smith, his PCP</a:t>
            </a:r>
            <a:endParaRPr lang="en-US" altLang="en-US" sz="1800" dirty="0">
              <a:solidFill>
                <a:srgbClr val="005677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6" name="TextBox 15"/>
          <p:cNvSpPr txBox="1">
            <a:spLocks noChangeArrowheads="1"/>
          </p:cNvSpPr>
          <p:nvPr/>
        </p:nvSpPr>
        <p:spPr bwMode="auto">
          <a:xfrm>
            <a:off x="848523" y="5048815"/>
            <a:ext cx="35410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srgbClr val="005677"/>
                </a:solidFill>
                <a:latin typeface="Century Gothic" panose="020B0502020202020204" pitchFamily="34" charset="0"/>
                <a:cs typeface="Arial" pitchFamily="34" charset="0"/>
              </a:rPr>
              <a:t>Triggered by his visit, John’s </a:t>
            </a:r>
            <a:r>
              <a:rPr lang="en-US" altLang="en-US" sz="1800" b="1" dirty="0" smtClean="0">
                <a:solidFill>
                  <a:srgbClr val="ED8B00"/>
                </a:solidFill>
                <a:latin typeface="Century Gothic" panose="020B0502020202020204" pitchFamily="34" charset="0"/>
                <a:cs typeface="Arial" pitchFamily="34" charset="0"/>
              </a:rPr>
              <a:t>adherence summary and </a:t>
            </a:r>
            <a:r>
              <a:rPr lang="en-US" altLang="en-US" sz="1800" b="1" dirty="0" err="1" smtClean="0">
                <a:solidFill>
                  <a:srgbClr val="ED8B00"/>
                </a:solidFill>
                <a:latin typeface="Century Gothic" panose="020B0502020202020204" pitchFamily="34" charset="0"/>
                <a:cs typeface="Arial" pitchFamily="34" charset="0"/>
              </a:rPr>
              <a:t>msgs</a:t>
            </a:r>
            <a:r>
              <a:rPr lang="en-US" altLang="en-US" sz="1800" b="1" dirty="0" smtClean="0">
                <a:solidFill>
                  <a:srgbClr val="ED8B0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altLang="en-US" sz="1800" dirty="0" smtClean="0">
                <a:solidFill>
                  <a:srgbClr val="005677"/>
                </a:solidFill>
                <a:latin typeface="Century Gothic" panose="020B0502020202020204" pitchFamily="34" charset="0"/>
                <a:cs typeface="Arial" pitchFamily="34" charset="0"/>
              </a:rPr>
              <a:t>are sent into the </a:t>
            </a:r>
            <a:r>
              <a:rPr lang="en-US" altLang="en-US" sz="1800" b="1" dirty="0" smtClean="0">
                <a:solidFill>
                  <a:srgbClr val="ED8B00"/>
                </a:solidFill>
                <a:latin typeface="Century Gothic" panose="020B0502020202020204" pitchFamily="34" charset="0"/>
                <a:cs typeface="Arial" pitchFamily="34" charset="0"/>
              </a:rPr>
              <a:t>Patient Chart </a:t>
            </a:r>
            <a:r>
              <a:rPr lang="en-US" altLang="en-US" sz="1800" dirty="0" smtClean="0">
                <a:solidFill>
                  <a:srgbClr val="005677"/>
                </a:solidFill>
                <a:latin typeface="Century Gothic" panose="020B0502020202020204" pitchFamily="34" charset="0"/>
                <a:cs typeface="Arial" pitchFamily="34" charset="0"/>
              </a:rPr>
              <a:t>of Dr. Smith’s EHR</a:t>
            </a:r>
            <a:endParaRPr lang="en-US" altLang="en-US" sz="1800" dirty="0">
              <a:solidFill>
                <a:srgbClr val="005677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7" name="TextBox 47"/>
          <p:cNvSpPr txBox="1">
            <a:spLocks noChangeArrowheads="1"/>
          </p:cNvSpPr>
          <p:nvPr/>
        </p:nvSpPr>
        <p:spPr bwMode="auto">
          <a:xfrm>
            <a:off x="5003762" y="5187315"/>
            <a:ext cx="297739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srgbClr val="005677"/>
                </a:solidFill>
                <a:latin typeface="Century Gothic" panose="020B0502020202020204" pitchFamily="34" charset="0"/>
                <a:cs typeface="Arial" pitchFamily="34" charset="0"/>
              </a:rPr>
              <a:t>During discussion with John, Dr. Smith </a:t>
            </a:r>
            <a:r>
              <a:rPr lang="en-US" altLang="en-US" sz="1800" b="1" dirty="0" smtClean="0">
                <a:solidFill>
                  <a:srgbClr val="ED8B00"/>
                </a:solidFill>
                <a:latin typeface="Century Gothic" panose="020B0502020202020204" pitchFamily="34" charset="0"/>
                <a:cs typeface="Arial" pitchFamily="34" charset="0"/>
              </a:rPr>
              <a:t>learns that John is unaware of correct dosage</a:t>
            </a:r>
            <a:endParaRPr lang="en-US" altLang="en-US" sz="1800" dirty="0" smtClean="0">
              <a:solidFill>
                <a:srgbClr val="005677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6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5" y="1710254"/>
            <a:ext cx="1261546" cy="12615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Straight Arrow Connector 68"/>
          <p:cNvCxnSpPr/>
          <p:nvPr/>
        </p:nvCxnSpPr>
        <p:spPr>
          <a:xfrm flipV="1">
            <a:off x="2639789" y="3098836"/>
            <a:ext cx="0" cy="1836567"/>
          </a:xfrm>
          <a:prstGeom prst="straightConnector1">
            <a:avLst/>
          </a:prstGeom>
          <a:noFill/>
          <a:ln w="31750" cap="flat" cmpd="sng" algn="ctr">
            <a:solidFill>
              <a:srgbClr val="ED8B0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70" name="Straight Arrow Connector 69"/>
          <p:cNvCxnSpPr/>
          <p:nvPr/>
        </p:nvCxnSpPr>
        <p:spPr>
          <a:xfrm flipH="1" flipV="1">
            <a:off x="4581437" y="3098836"/>
            <a:ext cx="6164" cy="274320"/>
          </a:xfrm>
          <a:prstGeom prst="straightConnector1">
            <a:avLst/>
          </a:prstGeom>
          <a:noFill/>
          <a:ln w="31750" cap="flat" cmpd="sng" algn="ctr">
            <a:solidFill>
              <a:srgbClr val="ED8B00"/>
            </a:solidFill>
            <a:prstDash val="solid"/>
            <a:headEnd type="oval"/>
            <a:tailEnd type="none"/>
          </a:ln>
          <a:effectLst/>
        </p:spPr>
      </p:cxnSp>
      <p:grpSp>
        <p:nvGrpSpPr>
          <p:cNvPr id="71" name="Group 70"/>
          <p:cNvGrpSpPr/>
          <p:nvPr/>
        </p:nvGrpSpPr>
        <p:grpSpPr>
          <a:xfrm>
            <a:off x="2263658" y="2137083"/>
            <a:ext cx="752261" cy="651655"/>
            <a:chOff x="454938" y="4156801"/>
            <a:chExt cx="1427163" cy="1235077"/>
          </a:xfrm>
          <a:solidFill>
            <a:srgbClr val="000000"/>
          </a:solidFill>
        </p:grpSpPr>
        <p:sp>
          <p:nvSpPr>
            <p:cNvPr id="72" name="Freeform 71"/>
            <p:cNvSpPr>
              <a:spLocks noEditPoints="1"/>
            </p:cNvSpPr>
            <p:nvPr/>
          </p:nvSpPr>
          <p:spPr bwMode="auto">
            <a:xfrm>
              <a:off x="454938" y="4156801"/>
              <a:ext cx="1427163" cy="1235077"/>
            </a:xfrm>
            <a:custGeom>
              <a:avLst/>
              <a:gdLst>
                <a:gd name="T0" fmla="*/ 574 w 619"/>
                <a:gd name="T1" fmla="*/ 0 h 536"/>
                <a:gd name="T2" fmla="*/ 45 w 619"/>
                <a:gd name="T3" fmla="*/ 0 h 536"/>
                <a:gd name="T4" fmla="*/ 0 w 619"/>
                <a:gd name="T5" fmla="*/ 45 h 536"/>
                <a:gd name="T6" fmla="*/ 0 w 619"/>
                <a:gd name="T7" fmla="*/ 375 h 536"/>
                <a:gd name="T8" fmla="*/ 45 w 619"/>
                <a:gd name="T9" fmla="*/ 421 h 536"/>
                <a:gd name="T10" fmla="*/ 236 w 619"/>
                <a:gd name="T11" fmla="*/ 421 h 536"/>
                <a:gd name="T12" fmla="*/ 257 w 619"/>
                <a:gd name="T13" fmla="*/ 480 h 536"/>
                <a:gd name="T14" fmla="*/ 138 w 619"/>
                <a:gd name="T15" fmla="*/ 480 h 536"/>
                <a:gd name="T16" fmla="*/ 95 w 619"/>
                <a:gd name="T17" fmla="*/ 536 h 536"/>
                <a:gd name="T18" fmla="*/ 525 w 619"/>
                <a:gd name="T19" fmla="*/ 536 h 536"/>
                <a:gd name="T20" fmla="*/ 481 w 619"/>
                <a:gd name="T21" fmla="*/ 480 h 536"/>
                <a:gd name="T22" fmla="*/ 362 w 619"/>
                <a:gd name="T23" fmla="*/ 480 h 536"/>
                <a:gd name="T24" fmla="*/ 383 w 619"/>
                <a:gd name="T25" fmla="*/ 421 h 536"/>
                <a:gd name="T26" fmla="*/ 574 w 619"/>
                <a:gd name="T27" fmla="*/ 421 h 536"/>
                <a:gd name="T28" fmla="*/ 619 w 619"/>
                <a:gd name="T29" fmla="*/ 375 h 536"/>
                <a:gd name="T30" fmla="*/ 619 w 619"/>
                <a:gd name="T31" fmla="*/ 45 h 536"/>
                <a:gd name="T32" fmla="*/ 574 w 619"/>
                <a:gd name="T33" fmla="*/ 0 h 536"/>
                <a:gd name="T34" fmla="*/ 592 w 619"/>
                <a:gd name="T35" fmla="*/ 391 h 536"/>
                <a:gd name="T36" fmla="*/ 26 w 619"/>
                <a:gd name="T37" fmla="*/ 391 h 536"/>
                <a:gd name="T38" fmla="*/ 26 w 619"/>
                <a:gd name="T39" fmla="*/ 28 h 536"/>
                <a:gd name="T40" fmla="*/ 592 w 619"/>
                <a:gd name="T41" fmla="*/ 28 h 536"/>
                <a:gd name="T42" fmla="*/ 592 w 619"/>
                <a:gd name="T43" fmla="*/ 39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9" h="536">
                  <a:moveTo>
                    <a:pt x="57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0"/>
                    <a:pt x="21" y="421"/>
                    <a:pt x="45" y="421"/>
                  </a:cubicBezTo>
                  <a:cubicBezTo>
                    <a:pt x="236" y="421"/>
                    <a:pt x="236" y="421"/>
                    <a:pt x="236" y="421"/>
                  </a:cubicBezTo>
                  <a:cubicBezTo>
                    <a:pt x="249" y="441"/>
                    <a:pt x="255" y="463"/>
                    <a:pt x="257" y="480"/>
                  </a:cubicBezTo>
                  <a:cubicBezTo>
                    <a:pt x="138" y="480"/>
                    <a:pt x="138" y="480"/>
                    <a:pt x="138" y="480"/>
                  </a:cubicBezTo>
                  <a:cubicBezTo>
                    <a:pt x="95" y="536"/>
                    <a:pt x="95" y="536"/>
                    <a:pt x="95" y="536"/>
                  </a:cubicBezTo>
                  <a:cubicBezTo>
                    <a:pt x="525" y="536"/>
                    <a:pt x="525" y="536"/>
                    <a:pt x="525" y="536"/>
                  </a:cubicBezTo>
                  <a:cubicBezTo>
                    <a:pt x="481" y="480"/>
                    <a:pt x="481" y="480"/>
                    <a:pt x="481" y="480"/>
                  </a:cubicBezTo>
                  <a:cubicBezTo>
                    <a:pt x="362" y="480"/>
                    <a:pt x="362" y="480"/>
                    <a:pt x="362" y="480"/>
                  </a:cubicBezTo>
                  <a:cubicBezTo>
                    <a:pt x="365" y="463"/>
                    <a:pt x="370" y="441"/>
                    <a:pt x="383" y="421"/>
                  </a:cubicBezTo>
                  <a:cubicBezTo>
                    <a:pt x="574" y="421"/>
                    <a:pt x="574" y="421"/>
                    <a:pt x="574" y="421"/>
                  </a:cubicBezTo>
                  <a:cubicBezTo>
                    <a:pt x="599" y="421"/>
                    <a:pt x="619" y="400"/>
                    <a:pt x="619" y="375"/>
                  </a:cubicBezTo>
                  <a:cubicBezTo>
                    <a:pt x="619" y="45"/>
                    <a:pt x="619" y="45"/>
                    <a:pt x="619" y="45"/>
                  </a:cubicBezTo>
                  <a:cubicBezTo>
                    <a:pt x="619" y="20"/>
                    <a:pt x="599" y="0"/>
                    <a:pt x="574" y="0"/>
                  </a:cubicBezTo>
                  <a:close/>
                  <a:moveTo>
                    <a:pt x="592" y="391"/>
                  </a:moveTo>
                  <a:cubicBezTo>
                    <a:pt x="26" y="391"/>
                    <a:pt x="26" y="391"/>
                    <a:pt x="26" y="39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592" y="28"/>
                    <a:pt x="592" y="28"/>
                    <a:pt x="592" y="28"/>
                  </a:cubicBezTo>
                  <a:lnTo>
                    <a:pt x="592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5677"/>
                </a:solidFill>
                <a:latin typeface="Calibri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97813" y="4933090"/>
              <a:ext cx="1141413" cy="36513"/>
            </a:xfrm>
            <a:custGeom>
              <a:avLst/>
              <a:gdLst>
                <a:gd name="T0" fmla="*/ 480 w 495"/>
                <a:gd name="T1" fmla="*/ 0 h 16"/>
                <a:gd name="T2" fmla="*/ 495 w 495"/>
                <a:gd name="T3" fmla="*/ 8 h 16"/>
                <a:gd name="T4" fmla="*/ 480 w 495"/>
                <a:gd name="T5" fmla="*/ 16 h 16"/>
                <a:gd name="T6" fmla="*/ 15 w 495"/>
                <a:gd name="T7" fmla="*/ 16 h 16"/>
                <a:gd name="T8" fmla="*/ 0 w 495"/>
                <a:gd name="T9" fmla="*/ 8 h 16"/>
                <a:gd name="T10" fmla="*/ 15 w 495"/>
                <a:gd name="T11" fmla="*/ 0 h 16"/>
                <a:gd name="T12" fmla="*/ 480 w 49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16">
                  <a:moveTo>
                    <a:pt x="480" y="0"/>
                  </a:moveTo>
                  <a:cubicBezTo>
                    <a:pt x="488" y="0"/>
                    <a:pt x="495" y="4"/>
                    <a:pt x="495" y="8"/>
                  </a:cubicBezTo>
                  <a:cubicBezTo>
                    <a:pt x="495" y="13"/>
                    <a:pt x="488" y="16"/>
                    <a:pt x="48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0" y="13"/>
                    <a:pt x="0" y="8"/>
                  </a:cubicBezTo>
                  <a:cubicBezTo>
                    <a:pt x="0" y="4"/>
                    <a:pt x="7" y="0"/>
                    <a:pt x="15" y="0"/>
                  </a:cubicBezTo>
                  <a:lnTo>
                    <a:pt x="4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5677"/>
                </a:solidFill>
                <a:latin typeface="Calibri"/>
                <a:cs typeface="+mn-cs"/>
              </a:endParaRPr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597813" y="4766402"/>
              <a:ext cx="1141413" cy="38100"/>
            </a:xfrm>
            <a:custGeom>
              <a:avLst/>
              <a:gdLst>
                <a:gd name="T0" fmla="*/ 480 w 495"/>
                <a:gd name="T1" fmla="*/ 0 h 16"/>
                <a:gd name="T2" fmla="*/ 495 w 495"/>
                <a:gd name="T3" fmla="*/ 8 h 16"/>
                <a:gd name="T4" fmla="*/ 480 w 495"/>
                <a:gd name="T5" fmla="*/ 16 h 16"/>
                <a:gd name="T6" fmla="*/ 15 w 495"/>
                <a:gd name="T7" fmla="*/ 16 h 16"/>
                <a:gd name="T8" fmla="*/ 0 w 495"/>
                <a:gd name="T9" fmla="*/ 8 h 16"/>
                <a:gd name="T10" fmla="*/ 15 w 495"/>
                <a:gd name="T11" fmla="*/ 0 h 16"/>
                <a:gd name="T12" fmla="*/ 480 w 49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16">
                  <a:moveTo>
                    <a:pt x="480" y="0"/>
                  </a:moveTo>
                  <a:cubicBezTo>
                    <a:pt x="488" y="0"/>
                    <a:pt x="495" y="4"/>
                    <a:pt x="495" y="8"/>
                  </a:cubicBezTo>
                  <a:cubicBezTo>
                    <a:pt x="495" y="13"/>
                    <a:pt x="488" y="16"/>
                    <a:pt x="48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0" y="13"/>
                    <a:pt x="0" y="8"/>
                  </a:cubicBezTo>
                  <a:cubicBezTo>
                    <a:pt x="0" y="4"/>
                    <a:pt x="7" y="0"/>
                    <a:pt x="15" y="0"/>
                  </a:cubicBezTo>
                  <a:lnTo>
                    <a:pt x="4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5677"/>
                </a:solidFill>
                <a:latin typeface="Calibri"/>
                <a:cs typeface="+mn-cs"/>
              </a:endParaRPr>
            </a:p>
          </p:txBody>
        </p:sp>
        <p:sp>
          <p:nvSpPr>
            <p:cNvPr id="75" name="Freeform 11"/>
            <p:cNvSpPr>
              <a:spLocks/>
            </p:cNvSpPr>
            <p:nvPr/>
          </p:nvSpPr>
          <p:spPr bwMode="auto">
            <a:xfrm>
              <a:off x="1035963" y="4594952"/>
              <a:ext cx="703263" cy="36513"/>
            </a:xfrm>
            <a:custGeom>
              <a:avLst/>
              <a:gdLst>
                <a:gd name="T0" fmla="*/ 290 w 305"/>
                <a:gd name="T1" fmla="*/ 0 h 16"/>
                <a:gd name="T2" fmla="*/ 305 w 305"/>
                <a:gd name="T3" fmla="*/ 8 h 16"/>
                <a:gd name="T4" fmla="*/ 290 w 305"/>
                <a:gd name="T5" fmla="*/ 16 h 16"/>
                <a:gd name="T6" fmla="*/ 15 w 305"/>
                <a:gd name="T7" fmla="*/ 16 h 16"/>
                <a:gd name="T8" fmla="*/ 0 w 305"/>
                <a:gd name="T9" fmla="*/ 8 h 16"/>
                <a:gd name="T10" fmla="*/ 15 w 305"/>
                <a:gd name="T11" fmla="*/ 0 h 16"/>
                <a:gd name="T12" fmla="*/ 290 w 30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6">
                  <a:moveTo>
                    <a:pt x="290" y="0"/>
                  </a:moveTo>
                  <a:cubicBezTo>
                    <a:pt x="298" y="0"/>
                    <a:pt x="305" y="3"/>
                    <a:pt x="305" y="8"/>
                  </a:cubicBezTo>
                  <a:cubicBezTo>
                    <a:pt x="305" y="12"/>
                    <a:pt x="298" y="16"/>
                    <a:pt x="29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0" y="12"/>
                    <a:pt x="0" y="8"/>
                  </a:cubicBezTo>
                  <a:cubicBezTo>
                    <a:pt x="0" y="3"/>
                    <a:pt x="7" y="0"/>
                    <a:pt x="15" y="0"/>
                  </a:cubicBez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5677"/>
                </a:solidFill>
                <a:latin typeface="Calibri"/>
                <a:cs typeface="+mn-cs"/>
              </a:endParaRPr>
            </a:p>
          </p:txBody>
        </p:sp>
        <p:sp>
          <p:nvSpPr>
            <p:cNvPr id="76" name="Freeform 12"/>
            <p:cNvSpPr>
              <a:spLocks/>
            </p:cNvSpPr>
            <p:nvPr/>
          </p:nvSpPr>
          <p:spPr bwMode="auto">
            <a:xfrm>
              <a:off x="1035962" y="4369530"/>
              <a:ext cx="703263" cy="141283"/>
            </a:xfrm>
            <a:custGeom>
              <a:avLst/>
              <a:gdLst>
                <a:gd name="T0" fmla="*/ 290 w 305"/>
                <a:gd name="T1" fmla="*/ 0 h 16"/>
                <a:gd name="T2" fmla="*/ 305 w 305"/>
                <a:gd name="T3" fmla="*/ 8 h 16"/>
                <a:gd name="T4" fmla="*/ 290 w 305"/>
                <a:gd name="T5" fmla="*/ 16 h 16"/>
                <a:gd name="T6" fmla="*/ 15 w 305"/>
                <a:gd name="T7" fmla="*/ 16 h 16"/>
                <a:gd name="T8" fmla="*/ 0 w 305"/>
                <a:gd name="T9" fmla="*/ 8 h 16"/>
                <a:gd name="T10" fmla="*/ 15 w 305"/>
                <a:gd name="T11" fmla="*/ 0 h 16"/>
                <a:gd name="T12" fmla="*/ 290 w 30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6">
                  <a:moveTo>
                    <a:pt x="290" y="0"/>
                  </a:moveTo>
                  <a:cubicBezTo>
                    <a:pt x="298" y="0"/>
                    <a:pt x="305" y="3"/>
                    <a:pt x="305" y="8"/>
                  </a:cubicBezTo>
                  <a:cubicBezTo>
                    <a:pt x="305" y="12"/>
                    <a:pt x="298" y="16"/>
                    <a:pt x="290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0" y="12"/>
                    <a:pt x="0" y="8"/>
                  </a:cubicBezTo>
                  <a:cubicBezTo>
                    <a:pt x="0" y="3"/>
                    <a:pt x="7" y="0"/>
                    <a:pt x="15" y="0"/>
                  </a:cubicBez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5677"/>
                </a:solidFill>
                <a:latin typeface="Calibri"/>
                <a:cs typeface="+mn-cs"/>
              </a:endParaRPr>
            </a:p>
          </p:txBody>
        </p:sp>
        <p:sp>
          <p:nvSpPr>
            <p:cNvPr id="77" name="Freeform 13"/>
            <p:cNvSpPr>
              <a:spLocks noEditPoints="1"/>
            </p:cNvSpPr>
            <p:nvPr/>
          </p:nvSpPr>
          <p:spPr bwMode="auto">
            <a:xfrm>
              <a:off x="616863" y="4325076"/>
              <a:ext cx="336550" cy="354013"/>
            </a:xfrm>
            <a:custGeom>
              <a:avLst/>
              <a:gdLst>
                <a:gd name="T0" fmla="*/ 145 w 146"/>
                <a:gd name="T1" fmla="*/ 150 h 154"/>
                <a:gd name="T2" fmla="*/ 119 w 146"/>
                <a:gd name="T3" fmla="*/ 114 h 154"/>
                <a:gd name="T4" fmla="*/ 119 w 146"/>
                <a:gd name="T5" fmla="*/ 110 h 154"/>
                <a:gd name="T6" fmla="*/ 143 w 146"/>
                <a:gd name="T7" fmla="*/ 76 h 154"/>
                <a:gd name="T8" fmla="*/ 144 w 146"/>
                <a:gd name="T9" fmla="*/ 75 h 154"/>
                <a:gd name="T10" fmla="*/ 142 w 146"/>
                <a:gd name="T11" fmla="*/ 74 h 154"/>
                <a:gd name="T12" fmla="*/ 111 w 146"/>
                <a:gd name="T13" fmla="*/ 74 h 154"/>
                <a:gd name="T14" fmla="*/ 107 w 146"/>
                <a:gd name="T15" fmla="*/ 76 h 154"/>
                <a:gd name="T16" fmla="*/ 101 w 146"/>
                <a:gd name="T17" fmla="*/ 85 h 154"/>
                <a:gd name="T18" fmla="*/ 96 w 146"/>
                <a:gd name="T19" fmla="*/ 93 h 154"/>
                <a:gd name="T20" fmla="*/ 95 w 146"/>
                <a:gd name="T21" fmla="*/ 93 h 154"/>
                <a:gd name="T22" fmla="*/ 75 w 146"/>
                <a:gd name="T23" fmla="*/ 64 h 154"/>
                <a:gd name="T24" fmla="*/ 76 w 146"/>
                <a:gd name="T25" fmla="*/ 61 h 154"/>
                <a:gd name="T26" fmla="*/ 98 w 146"/>
                <a:gd name="T27" fmla="*/ 32 h 154"/>
                <a:gd name="T28" fmla="*/ 70 w 146"/>
                <a:gd name="T29" fmla="*/ 2 h 154"/>
                <a:gd name="T30" fmla="*/ 59 w 146"/>
                <a:gd name="T31" fmla="*/ 1 h 154"/>
                <a:gd name="T32" fmla="*/ 52 w 146"/>
                <a:gd name="T33" fmla="*/ 1 h 154"/>
                <a:gd name="T34" fmla="*/ 5 w 146"/>
                <a:gd name="T35" fmla="*/ 1 h 154"/>
                <a:gd name="T36" fmla="*/ 0 w 146"/>
                <a:gd name="T37" fmla="*/ 6 h 154"/>
                <a:gd name="T38" fmla="*/ 0 w 146"/>
                <a:gd name="T39" fmla="*/ 8 h 154"/>
                <a:gd name="T40" fmla="*/ 0 w 146"/>
                <a:gd name="T41" fmla="*/ 105 h 154"/>
                <a:gd name="T42" fmla="*/ 0 w 146"/>
                <a:gd name="T43" fmla="*/ 107 h 154"/>
                <a:gd name="T44" fmla="*/ 4 w 146"/>
                <a:gd name="T45" fmla="*/ 108 h 154"/>
                <a:gd name="T46" fmla="*/ 34 w 146"/>
                <a:gd name="T47" fmla="*/ 108 h 154"/>
                <a:gd name="T48" fmla="*/ 36 w 146"/>
                <a:gd name="T49" fmla="*/ 106 h 154"/>
                <a:gd name="T50" fmla="*/ 36 w 146"/>
                <a:gd name="T51" fmla="*/ 69 h 154"/>
                <a:gd name="T52" fmla="*/ 37 w 146"/>
                <a:gd name="T53" fmla="*/ 67 h 154"/>
                <a:gd name="T54" fmla="*/ 38 w 146"/>
                <a:gd name="T55" fmla="*/ 67 h 154"/>
                <a:gd name="T56" fmla="*/ 45 w 146"/>
                <a:gd name="T57" fmla="*/ 70 h 154"/>
                <a:gd name="T58" fmla="*/ 72 w 146"/>
                <a:gd name="T59" fmla="*/ 110 h 154"/>
                <a:gd name="T60" fmla="*/ 72 w 146"/>
                <a:gd name="T61" fmla="*/ 113 h 154"/>
                <a:gd name="T62" fmla="*/ 46 w 146"/>
                <a:gd name="T63" fmla="*/ 151 h 154"/>
                <a:gd name="T64" fmla="*/ 46 w 146"/>
                <a:gd name="T65" fmla="*/ 153 h 154"/>
                <a:gd name="T66" fmla="*/ 47 w 146"/>
                <a:gd name="T67" fmla="*/ 153 h 154"/>
                <a:gd name="T68" fmla="*/ 79 w 146"/>
                <a:gd name="T69" fmla="*/ 153 h 154"/>
                <a:gd name="T70" fmla="*/ 80 w 146"/>
                <a:gd name="T71" fmla="*/ 153 h 154"/>
                <a:gd name="T72" fmla="*/ 96 w 146"/>
                <a:gd name="T73" fmla="*/ 130 h 154"/>
                <a:gd name="T74" fmla="*/ 109 w 146"/>
                <a:gd name="T75" fmla="*/ 153 h 154"/>
                <a:gd name="T76" fmla="*/ 110 w 146"/>
                <a:gd name="T77" fmla="*/ 153 h 154"/>
                <a:gd name="T78" fmla="*/ 144 w 146"/>
                <a:gd name="T79" fmla="*/ 153 h 154"/>
                <a:gd name="T80" fmla="*/ 146 w 146"/>
                <a:gd name="T81" fmla="*/ 153 h 154"/>
                <a:gd name="T82" fmla="*/ 145 w 146"/>
                <a:gd name="T83" fmla="*/ 150 h 154"/>
                <a:gd name="T84" fmla="*/ 61 w 146"/>
                <a:gd name="T85" fmla="*/ 43 h 154"/>
                <a:gd name="T86" fmla="*/ 49 w 146"/>
                <a:gd name="T87" fmla="*/ 47 h 154"/>
                <a:gd name="T88" fmla="*/ 35 w 146"/>
                <a:gd name="T89" fmla="*/ 47 h 154"/>
                <a:gd name="T90" fmla="*/ 33 w 146"/>
                <a:gd name="T91" fmla="*/ 44 h 154"/>
                <a:gd name="T92" fmla="*/ 33 w 146"/>
                <a:gd name="T93" fmla="*/ 35 h 154"/>
                <a:gd name="T94" fmla="*/ 33 w 146"/>
                <a:gd name="T95" fmla="*/ 25 h 154"/>
                <a:gd name="T96" fmla="*/ 35 w 146"/>
                <a:gd name="T97" fmla="*/ 23 h 154"/>
                <a:gd name="T98" fmla="*/ 52 w 146"/>
                <a:gd name="T99" fmla="*/ 23 h 154"/>
                <a:gd name="T100" fmla="*/ 58 w 146"/>
                <a:gd name="T101" fmla="*/ 24 h 154"/>
                <a:gd name="T102" fmla="*/ 61 w 146"/>
                <a:gd name="T103" fmla="*/ 4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" h="154">
                  <a:moveTo>
                    <a:pt x="145" y="150"/>
                  </a:moveTo>
                  <a:cubicBezTo>
                    <a:pt x="136" y="138"/>
                    <a:pt x="128" y="126"/>
                    <a:pt x="119" y="114"/>
                  </a:cubicBezTo>
                  <a:cubicBezTo>
                    <a:pt x="118" y="112"/>
                    <a:pt x="118" y="111"/>
                    <a:pt x="119" y="110"/>
                  </a:cubicBezTo>
                  <a:cubicBezTo>
                    <a:pt x="127" y="99"/>
                    <a:pt x="135" y="88"/>
                    <a:pt x="143" y="76"/>
                  </a:cubicBezTo>
                  <a:cubicBezTo>
                    <a:pt x="143" y="76"/>
                    <a:pt x="144" y="75"/>
                    <a:pt x="144" y="75"/>
                  </a:cubicBezTo>
                  <a:cubicBezTo>
                    <a:pt x="143" y="74"/>
                    <a:pt x="142" y="74"/>
                    <a:pt x="142" y="74"/>
                  </a:cubicBezTo>
                  <a:cubicBezTo>
                    <a:pt x="131" y="74"/>
                    <a:pt x="121" y="74"/>
                    <a:pt x="111" y="74"/>
                  </a:cubicBezTo>
                  <a:cubicBezTo>
                    <a:pt x="109" y="74"/>
                    <a:pt x="108" y="75"/>
                    <a:pt x="107" y="76"/>
                  </a:cubicBezTo>
                  <a:cubicBezTo>
                    <a:pt x="105" y="79"/>
                    <a:pt x="103" y="82"/>
                    <a:pt x="101" y="85"/>
                  </a:cubicBezTo>
                  <a:cubicBezTo>
                    <a:pt x="99" y="88"/>
                    <a:pt x="98" y="91"/>
                    <a:pt x="96" y="93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89" y="83"/>
                    <a:pt x="82" y="74"/>
                    <a:pt x="75" y="64"/>
                  </a:cubicBezTo>
                  <a:cubicBezTo>
                    <a:pt x="74" y="63"/>
                    <a:pt x="74" y="62"/>
                    <a:pt x="76" y="61"/>
                  </a:cubicBezTo>
                  <a:cubicBezTo>
                    <a:pt x="90" y="56"/>
                    <a:pt x="98" y="46"/>
                    <a:pt x="98" y="32"/>
                  </a:cubicBezTo>
                  <a:cubicBezTo>
                    <a:pt x="98" y="16"/>
                    <a:pt x="88" y="3"/>
                    <a:pt x="70" y="2"/>
                  </a:cubicBezTo>
                  <a:cubicBezTo>
                    <a:pt x="66" y="2"/>
                    <a:pt x="63" y="2"/>
                    <a:pt x="59" y="1"/>
                  </a:cubicBezTo>
                  <a:cubicBezTo>
                    <a:pt x="56" y="1"/>
                    <a:pt x="54" y="0"/>
                    <a:pt x="52" y="1"/>
                  </a:cubicBezTo>
                  <a:cubicBezTo>
                    <a:pt x="36" y="1"/>
                    <a:pt x="21" y="1"/>
                    <a:pt x="5" y="1"/>
                  </a:cubicBezTo>
                  <a:cubicBezTo>
                    <a:pt x="1" y="1"/>
                    <a:pt x="1" y="1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40"/>
                    <a:pt x="0" y="73"/>
                    <a:pt x="0" y="105"/>
                  </a:cubicBezTo>
                  <a:cubicBezTo>
                    <a:pt x="0" y="106"/>
                    <a:pt x="0" y="107"/>
                    <a:pt x="0" y="107"/>
                  </a:cubicBezTo>
                  <a:cubicBezTo>
                    <a:pt x="1" y="109"/>
                    <a:pt x="2" y="108"/>
                    <a:pt x="4" y="108"/>
                  </a:cubicBezTo>
                  <a:cubicBezTo>
                    <a:pt x="14" y="108"/>
                    <a:pt x="24" y="108"/>
                    <a:pt x="34" y="108"/>
                  </a:cubicBezTo>
                  <a:cubicBezTo>
                    <a:pt x="36" y="108"/>
                    <a:pt x="36" y="108"/>
                    <a:pt x="36" y="106"/>
                  </a:cubicBezTo>
                  <a:cubicBezTo>
                    <a:pt x="36" y="93"/>
                    <a:pt x="36" y="81"/>
                    <a:pt x="36" y="69"/>
                  </a:cubicBezTo>
                  <a:cubicBezTo>
                    <a:pt x="36" y="69"/>
                    <a:pt x="36" y="68"/>
                    <a:pt x="37" y="67"/>
                  </a:cubicBezTo>
                  <a:cubicBezTo>
                    <a:pt x="37" y="67"/>
                    <a:pt x="38" y="67"/>
                    <a:pt x="38" y="67"/>
                  </a:cubicBezTo>
                  <a:cubicBezTo>
                    <a:pt x="41" y="67"/>
                    <a:pt x="43" y="68"/>
                    <a:pt x="45" y="70"/>
                  </a:cubicBezTo>
                  <a:cubicBezTo>
                    <a:pt x="54" y="83"/>
                    <a:pt x="63" y="97"/>
                    <a:pt x="72" y="110"/>
                  </a:cubicBezTo>
                  <a:cubicBezTo>
                    <a:pt x="73" y="111"/>
                    <a:pt x="73" y="112"/>
                    <a:pt x="72" y="113"/>
                  </a:cubicBezTo>
                  <a:cubicBezTo>
                    <a:pt x="63" y="126"/>
                    <a:pt x="55" y="138"/>
                    <a:pt x="46" y="151"/>
                  </a:cubicBezTo>
                  <a:cubicBezTo>
                    <a:pt x="45" y="151"/>
                    <a:pt x="45" y="152"/>
                    <a:pt x="46" y="15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58" y="153"/>
                    <a:pt x="68" y="153"/>
                    <a:pt x="79" y="153"/>
                  </a:cubicBezTo>
                  <a:cubicBezTo>
                    <a:pt x="79" y="153"/>
                    <a:pt x="80" y="153"/>
                    <a:pt x="80" y="153"/>
                  </a:cubicBezTo>
                  <a:cubicBezTo>
                    <a:pt x="85" y="145"/>
                    <a:pt x="90" y="138"/>
                    <a:pt x="96" y="130"/>
                  </a:cubicBezTo>
                  <a:cubicBezTo>
                    <a:pt x="100" y="138"/>
                    <a:pt x="104" y="146"/>
                    <a:pt x="109" y="153"/>
                  </a:cubicBezTo>
                  <a:cubicBezTo>
                    <a:pt x="109" y="154"/>
                    <a:pt x="110" y="153"/>
                    <a:pt x="110" y="153"/>
                  </a:cubicBezTo>
                  <a:cubicBezTo>
                    <a:pt x="121" y="153"/>
                    <a:pt x="133" y="153"/>
                    <a:pt x="144" y="153"/>
                  </a:cubicBezTo>
                  <a:cubicBezTo>
                    <a:pt x="144" y="153"/>
                    <a:pt x="145" y="153"/>
                    <a:pt x="146" y="153"/>
                  </a:cubicBezTo>
                  <a:cubicBezTo>
                    <a:pt x="146" y="152"/>
                    <a:pt x="145" y="151"/>
                    <a:pt x="145" y="150"/>
                  </a:cubicBezTo>
                  <a:close/>
                  <a:moveTo>
                    <a:pt x="61" y="43"/>
                  </a:moveTo>
                  <a:cubicBezTo>
                    <a:pt x="58" y="46"/>
                    <a:pt x="54" y="46"/>
                    <a:pt x="49" y="47"/>
                  </a:cubicBezTo>
                  <a:cubicBezTo>
                    <a:pt x="44" y="47"/>
                    <a:pt x="40" y="46"/>
                    <a:pt x="35" y="47"/>
                  </a:cubicBezTo>
                  <a:cubicBezTo>
                    <a:pt x="33" y="47"/>
                    <a:pt x="33" y="46"/>
                    <a:pt x="33" y="44"/>
                  </a:cubicBezTo>
                  <a:cubicBezTo>
                    <a:pt x="33" y="41"/>
                    <a:pt x="33" y="38"/>
                    <a:pt x="33" y="35"/>
                  </a:cubicBezTo>
                  <a:cubicBezTo>
                    <a:pt x="33" y="32"/>
                    <a:pt x="33" y="28"/>
                    <a:pt x="33" y="25"/>
                  </a:cubicBezTo>
                  <a:cubicBezTo>
                    <a:pt x="33" y="24"/>
                    <a:pt x="33" y="23"/>
                    <a:pt x="35" y="23"/>
                  </a:cubicBezTo>
                  <a:cubicBezTo>
                    <a:pt x="41" y="23"/>
                    <a:pt x="46" y="23"/>
                    <a:pt x="52" y="23"/>
                  </a:cubicBezTo>
                  <a:cubicBezTo>
                    <a:pt x="54" y="23"/>
                    <a:pt x="56" y="23"/>
                    <a:pt x="58" y="24"/>
                  </a:cubicBezTo>
                  <a:cubicBezTo>
                    <a:pt x="66" y="27"/>
                    <a:pt x="67" y="37"/>
                    <a:pt x="6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5677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78" name="Picture 4" descr="http://cdn.1001freedownloads.com/icon/thumb/334757/Messaging-Message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35" y="2179323"/>
            <a:ext cx="584777" cy="584777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7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63" y="1971964"/>
            <a:ext cx="861653" cy="86165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6812574" y="3486568"/>
            <a:ext cx="22369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srgbClr val="005677"/>
                </a:solidFill>
                <a:latin typeface="Century Gothic" panose="020B0502020202020204" pitchFamily="34" charset="0"/>
                <a:cs typeface="Arial" pitchFamily="34" charset="0"/>
              </a:rPr>
              <a:t>Dr. Smith </a:t>
            </a:r>
            <a:r>
              <a:rPr lang="en-US" altLang="en-US" sz="1800" b="1" dirty="0" smtClean="0">
                <a:solidFill>
                  <a:srgbClr val="ED8B00"/>
                </a:solidFill>
                <a:latin typeface="Century Gothic" panose="020B0502020202020204" pitchFamily="34" charset="0"/>
                <a:cs typeface="Arial" pitchFamily="34" charset="0"/>
              </a:rPr>
              <a:t>informs John of correct dosage</a:t>
            </a:r>
            <a:r>
              <a:rPr lang="en-US" altLang="en-US" sz="1800" dirty="0" smtClean="0">
                <a:solidFill>
                  <a:srgbClr val="005677"/>
                </a:solidFill>
                <a:latin typeface="Century Gothic" panose="020B0502020202020204" pitchFamily="34" charset="0"/>
                <a:cs typeface="Arial" pitchFamily="34" charset="0"/>
              </a:rPr>
              <a:t>, and John promises to use as prescribed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59" y="1969686"/>
            <a:ext cx="632356" cy="901102"/>
          </a:xfrm>
          <a:prstGeom prst="rect">
            <a:avLst/>
          </a:prstGeom>
        </p:spPr>
      </p:pic>
      <p:sp>
        <p:nvSpPr>
          <p:cNvPr id="82" name="Rectangular Callout 81"/>
          <p:cNvSpPr/>
          <p:nvPr/>
        </p:nvSpPr>
        <p:spPr>
          <a:xfrm>
            <a:off x="5883087" y="1433352"/>
            <a:ext cx="749225" cy="464992"/>
          </a:xfrm>
          <a:prstGeom prst="wedgeRectCallout">
            <a:avLst>
              <a:gd name="adj1" fmla="val 32893"/>
              <a:gd name="adj2" fmla="val 82235"/>
            </a:avLst>
          </a:prstGeom>
          <a:solidFill>
            <a:srgbClr val="FFC000">
              <a:lumMod val="20000"/>
              <a:lumOff val="80000"/>
            </a:srgbClr>
          </a:solidFill>
          <a:ln w="952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06" y="1843882"/>
            <a:ext cx="765151" cy="1090333"/>
          </a:xfrm>
          <a:prstGeom prst="rect">
            <a:avLst/>
          </a:prstGeom>
        </p:spPr>
      </p:pic>
      <p:sp>
        <p:nvSpPr>
          <p:cNvPr id="84" name="Rectangular Callout 83"/>
          <p:cNvSpPr/>
          <p:nvPr/>
        </p:nvSpPr>
        <p:spPr>
          <a:xfrm flipH="1">
            <a:off x="7956587" y="1433352"/>
            <a:ext cx="749225" cy="464992"/>
          </a:xfrm>
          <a:prstGeom prst="wedgeRectCallout">
            <a:avLst>
              <a:gd name="adj1" fmla="val -2639"/>
              <a:gd name="adj2" fmla="val 97170"/>
            </a:avLst>
          </a:prstGeom>
          <a:solidFill>
            <a:srgbClr val="FFC000">
              <a:lumMod val="20000"/>
              <a:lumOff val="80000"/>
            </a:srgbClr>
          </a:solidFill>
          <a:ln w="952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6495919" y="3098836"/>
            <a:ext cx="0" cy="1836567"/>
          </a:xfrm>
          <a:prstGeom prst="straightConnector1">
            <a:avLst/>
          </a:prstGeom>
          <a:noFill/>
          <a:ln w="31750" cap="flat" cmpd="sng" algn="ctr">
            <a:solidFill>
              <a:srgbClr val="ED8B0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86" name="Straight Arrow Connector 85"/>
          <p:cNvCxnSpPr/>
          <p:nvPr/>
        </p:nvCxnSpPr>
        <p:spPr>
          <a:xfrm flipH="1" flipV="1">
            <a:off x="1090458" y="3098836"/>
            <a:ext cx="6164" cy="274320"/>
          </a:xfrm>
          <a:prstGeom prst="straightConnector1">
            <a:avLst/>
          </a:prstGeom>
          <a:noFill/>
          <a:ln w="31750" cap="flat" cmpd="sng" algn="ctr">
            <a:solidFill>
              <a:srgbClr val="ED8B00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87" name="Straight Arrow Connector 86"/>
          <p:cNvCxnSpPr/>
          <p:nvPr/>
        </p:nvCxnSpPr>
        <p:spPr>
          <a:xfrm flipH="1" flipV="1">
            <a:off x="7787859" y="3098836"/>
            <a:ext cx="6164" cy="274320"/>
          </a:xfrm>
          <a:prstGeom prst="straightConnector1">
            <a:avLst/>
          </a:prstGeom>
          <a:noFill/>
          <a:ln w="31750" cap="flat" cmpd="sng" algn="ctr">
            <a:solidFill>
              <a:srgbClr val="ED8B00"/>
            </a:solidFill>
            <a:prstDash val="solid"/>
            <a:headEnd type="oval"/>
            <a:tailEnd type="non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39EEC8-8AC5-E349-94CD-0321B7AA8B1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YLE A">
  <a:themeElements>
    <a:clrScheme name="Surescripts 2">
      <a:dk1>
        <a:srgbClr val="005677"/>
      </a:dk1>
      <a:lt1>
        <a:sysClr val="window" lastClr="FFFFFF"/>
      </a:lt1>
      <a:dk2>
        <a:srgbClr val="ED8B00"/>
      </a:dk2>
      <a:lt2>
        <a:srgbClr val="0886B2"/>
      </a:lt2>
      <a:accent1>
        <a:srgbClr val="089BCD"/>
      </a:accent1>
      <a:accent2>
        <a:srgbClr val="FFC000"/>
      </a:accent2>
      <a:accent3>
        <a:srgbClr val="666666"/>
      </a:accent3>
      <a:accent4>
        <a:srgbClr val="A5A5A5"/>
      </a:accent4>
      <a:accent5>
        <a:srgbClr val="E7E6E6"/>
      </a:accent5>
      <a:accent6>
        <a:srgbClr val="70AD47"/>
      </a:accent6>
      <a:hlink>
        <a:srgbClr val="ED8B00"/>
      </a:hlink>
      <a:folHlink>
        <a:srgbClr val="0A86B2"/>
      </a:folHlink>
    </a:clrScheme>
    <a:fontScheme name="surescrip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spcBef>
            <a:spcPts val="0"/>
          </a:spcBef>
          <a:defRPr sz="1800" b="1" dirty="0">
            <a:solidFill>
              <a:schemeClr val="bg1"/>
            </a:solidFill>
            <a:latin typeface="Century Gothic" charset="0"/>
            <a:ea typeface="Century Gothic" charset="0"/>
            <a:cs typeface="Century Gothic" charset="0"/>
          </a:defRPr>
        </a:defPPr>
      </a:lstStyle>
    </a:spDef>
    <a:lnDef>
      <a:spPr>
        <a:ln>
          <a:solidFill>
            <a:srgbClr val="00567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t" anchorCtr="0">
        <a:noAutofit/>
      </a:bodyPr>
      <a:lstStyle>
        <a:defPPr algn="l">
          <a:defRPr sz="2000" dirty="0" err="1" smtClean="0">
            <a:solidFill>
              <a:schemeClr val="bg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5a74e27-b150-4398-a85f-d914bbfb2ce6">SURESCRIPTS-305-655</_dlc_DocId>
    <_dlc_DocIdUrl xmlns="35a74e27-b150-4398-a85f-d914bbfb2ce6">
      <Url>http://connect.surescripts.local/marketing/_layouts/DocIdRedir.aspx?ID=SURESCRIPTS-305-655</Url>
      <Description>SURESCRIPTS-305-655</Description>
    </_dlc_DocIdUrl>
    <IconOverlay xmlns="http://schemas.microsoft.com/sharepoint/v4" xsi:nil="true"/>
    <Product_x0020_or_x0020_Theme xmlns="594fcfd1-53e6-4759-83fa-5abcdaa4aef4">Medication Management for Adherence</Product_x0020_or_x0020_Theme>
    <Document_x0020_Type xmlns="594fcfd1-53e6-4759-83fa-5abcdaa4aef4">
      <Value>Presentation</Value>
    </Document_x0020_Type>
    <NewSegment xmlns="594fcfd1-53e6-4759-83fa-5abcdaa4aef4">
      <Value>Technology Vendors</Value>
    </NewSegment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urescripts Document" ma:contentTypeID="0x010100828F7C9E7760224C9F96D5044E0F01AC00154805C224CDBD498FFA648CD08FF250" ma:contentTypeVersion="38" ma:contentTypeDescription="" ma:contentTypeScope="" ma:versionID="f44eb6aedd855b513ff5c22d6eb8ca74">
  <xsd:schema xmlns:xsd="http://www.w3.org/2001/XMLSchema" xmlns:xs="http://www.w3.org/2001/XMLSchema" xmlns:p="http://schemas.microsoft.com/office/2006/metadata/properties" xmlns:ns1="http://schemas.microsoft.com/sharepoint/v3" xmlns:ns2="594fcfd1-53e6-4759-83fa-5abcdaa4aef4" xmlns:ns3="35a74e27-b150-4398-a85f-d914bbfb2ce6" xmlns:ns4="http://schemas.microsoft.com/sharepoint/v4" targetNamespace="http://schemas.microsoft.com/office/2006/metadata/properties" ma:root="true" ma:fieldsID="c0689fd7b1a2be1327a3d77f0c802567" ns1:_="" ns2:_="" ns3:_="" ns4:_="">
    <xsd:import namespace="http://schemas.microsoft.com/sharepoint/v3"/>
    <xsd:import namespace="594fcfd1-53e6-4759-83fa-5abcdaa4aef4"/>
    <xsd:import namespace="35a74e27-b150-4398-a85f-d914bbfb2ce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roduct_x0020_or_x0020_Theme" minOccurs="0"/>
                <xsd:element ref="ns2:Document_x0020_Type" minOccurs="0"/>
                <xsd:element ref="ns3:_dlc_DocIdPersistId" minOccurs="0"/>
                <xsd:element ref="ns4:IconOverlay" minOccurs="0"/>
                <xsd:element ref="ns3:_dlc_DocId" minOccurs="0"/>
                <xsd:element ref="ns3:_dlc_DocIdUrl" minOccurs="0"/>
                <xsd:element ref="ns2:NewSegment" minOccurs="0"/>
                <xsd:element ref="ns1:_vti_ItemDeclaredRecord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6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17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fcfd1-53e6-4759-83fa-5abcdaa4aef4" elementFormDefault="qualified">
    <xsd:import namespace="http://schemas.microsoft.com/office/2006/documentManagement/types"/>
    <xsd:import namespace="http://schemas.microsoft.com/office/infopath/2007/PartnerControls"/>
    <xsd:element name="Product_x0020_or_x0020_Theme" ma:index="2" nillable="true" ma:displayName="Product or Theme" ma:description="Select the products or themes of the document that apply" ma:format="RadioButtons" ma:internalName="Product_x0020_or_x0020_Theme">
      <xsd:simpleType>
        <xsd:restriction base="dms:Choice">
          <xsd:enumeration value="Brand Tools"/>
          <xsd:enumeration value="Clinical Direct Messaging"/>
          <xsd:enumeration value="CompletEPA"/>
          <xsd:enumeration value="CPI"/>
          <xsd:enumeration value="Document Management"/>
          <xsd:enumeration value="EPCS"/>
          <xsd:enumeration value="E-Prescribing"/>
          <xsd:enumeration value="eRx Optimization"/>
          <xsd:enumeration value="Event Planning"/>
          <xsd:enumeration value="Executive &amp; Employee Visibility"/>
          <xsd:enumeration value="Immunization Services"/>
          <xsd:enumeration value="Independent Pharmacy Line"/>
          <xsd:enumeration value="Learning Directory"/>
          <xsd:enumeration value="Long Term Care"/>
          <xsd:enumeration value="Medication History"/>
          <xsd:enumeration value="Medication Management for Adherence"/>
          <xsd:enumeration value="Medication History for Panel Management"/>
          <xsd:enumeration value="Metrics"/>
          <xsd:enumeration value="Miscellaneous"/>
          <xsd:enumeration value="National Progress Report"/>
          <xsd:enumeration value="National Record Locator Service (NRLS)"/>
          <xsd:enumeration value="Patient Portal with Secure Messaging"/>
          <xsd:enumeration value="Patient Survey"/>
          <xsd:enumeration value="Segment Documents"/>
          <xsd:enumeration value="Social Media"/>
        </xsd:restriction>
      </xsd:simpleType>
    </xsd:element>
    <xsd:element name="Document_x0020_Type" ma:index="3" nillable="true" ma:displayName="Document Type" ma:internalName="Document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iography"/>
                    <xsd:enumeration value="Dashboard"/>
                    <xsd:enumeration value="Logo"/>
                    <xsd:enumeration value="Messaging"/>
                    <xsd:enumeration value="Overview"/>
                    <xsd:enumeration value="Photo"/>
                    <xsd:enumeration value="Presentation"/>
                    <xsd:enumeration value="Print Materials"/>
                    <xsd:enumeration value="Promotional Creative"/>
                    <xsd:enumeration value="Talking Points"/>
                    <xsd:enumeration value="Template"/>
                    <xsd:enumeration value="Toolkit"/>
                    <xsd:enumeration value="Video"/>
                    <xsd:enumeration value="WhitePaper"/>
                  </xsd:restriction>
                </xsd:simpleType>
              </xsd:element>
            </xsd:sequence>
          </xsd:extension>
        </xsd:complexContent>
      </xsd:complexType>
    </xsd:element>
    <xsd:element name="NewSegment" ma:index="14" nillable="true" ma:displayName="Segment" ma:internalName="NewSeg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rporate Communications"/>
                    <xsd:enumeration value="Health Plans"/>
                    <xsd:enumeration value="Hospitals and Care Providers"/>
                    <xsd:enumeration value="PBMs"/>
                    <xsd:enumeration value="Pharmacies"/>
                    <xsd:enumeration value="Technology Vendor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74e27-b150-4398-a85f-d914bbfb2ce6" elementFormDefault="qualified">
    <xsd:import namespace="http://schemas.microsoft.com/office/2006/documentManagement/types"/>
    <xsd:import namespace="http://schemas.microsoft.com/office/infopath/2007/PartnerControls"/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29B68F-F75E-412F-A8BB-23D91BBCBB3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B2E6634-F0AC-46C6-8F63-CA230194F8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8D358C-4A9B-4326-A250-1C7B8CB8E5EA}">
  <ds:schemaRefs>
    <ds:schemaRef ds:uri="http://schemas.microsoft.com/sharepoint/v3"/>
    <ds:schemaRef ds:uri="594fcfd1-53e6-4759-83fa-5abcdaa4aef4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35a74e27-b150-4398-a85f-d914bbfb2ce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9F5BFED-72CB-465E-B7F1-19B6E76AC2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94fcfd1-53e6-4759-83fa-5abcdaa4aef4"/>
    <ds:schemaRef ds:uri="35a74e27-b150-4398-a85f-d914bbfb2ce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35399</TotalTime>
  <Pages>0</Pages>
  <Words>628</Words>
  <Characters>0</Characters>
  <Application>Microsoft Macintosh PowerPoint</Application>
  <PresentationFormat>On-screen Show (4:3)</PresentationFormat>
  <Lines>0</Lines>
  <Paragraphs>98</Paragraphs>
  <Slides>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STYLE A</vt:lpstr>
      <vt:lpstr>think-cell Slide</vt:lpstr>
      <vt:lpstr>Medication management for adherence</vt:lpstr>
      <vt:lpstr>PowerPoint Presentation</vt:lpstr>
      <vt:lpstr>Addressing non-adherence is core to our mission of driving effectiveness and efficiency across the medication lifecycle</vt:lpstr>
      <vt:lpstr>Our three integration options offer flexibility for our EHR partners</vt:lpstr>
      <vt:lpstr>We empower providers with actionable intelligence on medication regimens for their patients to deliver more informed care</vt:lpstr>
      <vt:lpstr>How Surescripts delivers payer insights within the EHR workflow </vt:lpstr>
      <vt:lpstr>Use Case: John isn’t taking his hypertension medication</vt:lpstr>
    </vt:vector>
  </TitlesOfParts>
  <Manager>Alex Sinclair / Sarah Simon</Manager>
  <Company>Joslin Lake Design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Surescripts PowerPoint 2017</dc:title>
  <dc:subject>2014 CustomerForum Slideshow Template</dc:subject>
  <dc:creator>Andrew Rogers</dc:creator>
  <cp:keywords>Surescripts, PPT, 2014,</cp:keywords>
  <cp:lastModifiedBy>Megan Rollins</cp:lastModifiedBy>
  <cp:revision>457</cp:revision>
  <cp:lastPrinted>2017-05-16T14:50:24Z</cp:lastPrinted>
  <dcterms:created xsi:type="dcterms:W3CDTF">2017-03-13T17:33:41Z</dcterms:created>
  <dcterms:modified xsi:type="dcterms:W3CDTF">2017-06-26T15:23:19Z</dcterms:modified>
  <cp:category>PPT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0x010100828F7C9E7760224C9F96D5044E0F01AC00154805C224CDBD498FFA648CD08FF250</vt:lpwstr>
  </property>
  <property fmtid="{D5CDD505-2E9C-101B-9397-08002B2CF9AE}" pid="3" name="_dlc_DocIdItemGuid">
    <vt:lpwstr>ba264468-62b4-45da-8eb3-5d524628e4d5</vt:lpwstr>
  </property>
  <property fmtid="{D5CDD505-2E9C-101B-9397-08002B2CF9AE}" pid="4" name="Order">
    <vt:r8>21200</vt:r8>
  </property>
  <property fmtid="{D5CDD505-2E9C-101B-9397-08002B2CF9AE}" pid="5" name="DocAuthor">
    <vt:lpwstr/>
  </property>
  <property fmtid="{D5CDD505-2E9C-101B-9397-08002B2CF9AE}" pid="6" name="Thumbnail">
    <vt:lpwstr>, </vt:lpwstr>
  </property>
  <property fmtid="{D5CDD505-2E9C-101B-9397-08002B2CF9AE}" pid="7" name="Link">
    <vt:lpwstr>, </vt:lpwstr>
  </property>
</Properties>
</file>