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20"/>
  </p:notesMasterIdLst>
  <p:sldIdLst>
    <p:sldId id="282" r:id="rId2"/>
    <p:sldId id="352" r:id="rId3"/>
    <p:sldId id="454" r:id="rId4"/>
    <p:sldId id="327" r:id="rId5"/>
    <p:sldId id="340" r:id="rId6"/>
    <p:sldId id="395" r:id="rId7"/>
    <p:sldId id="343" r:id="rId8"/>
    <p:sldId id="262" r:id="rId9"/>
    <p:sldId id="263" r:id="rId10"/>
    <p:sldId id="264" r:id="rId11"/>
    <p:sldId id="273" r:id="rId12"/>
    <p:sldId id="274" r:id="rId13"/>
    <p:sldId id="275" r:id="rId14"/>
    <p:sldId id="452" r:id="rId15"/>
    <p:sldId id="453" r:id="rId16"/>
    <p:sldId id="436" r:id="rId17"/>
    <p:sldId id="437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C9D"/>
    <a:srgbClr val="FFFD78"/>
    <a:srgbClr val="B01513"/>
    <a:srgbClr val="F8696B"/>
    <a:srgbClr val="FFFF00"/>
    <a:srgbClr val="B19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0"/>
    <p:restoredTop sz="95204"/>
  </p:normalViewPr>
  <p:slideViewPr>
    <p:cSldViewPr snapToGrid="0" snapToObjects="1">
      <p:cViewPr>
        <p:scale>
          <a:sx n="91" d="100"/>
          <a:sy n="91" d="100"/>
        </p:scale>
        <p:origin x="-17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var\folders\6m\7k5r05096zq7yr_g9yy6m2tw0000gn\T\com.microsoft.Outlook\Outlook%20Temp\Health%20IT%20Summary%20raw%20dat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When you order a somatic cancer gene panel (a.k.a. cancer molecular profile), does your lab send (this could be an in-house or external lab) and can your EHR store discrete data results?</a:t>
            </a:r>
          </a:p>
        </c:rich>
      </c:tx>
      <c:layout>
        <c:manualLayout>
          <c:xMode val="edge"/>
          <c:yMode val="edge"/>
          <c:x val="0.112850860144174"/>
          <c:y val="3.058115497503120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757420346464101"/>
          <c:y val="0.29412764392938101"/>
          <c:w val="0.36633125801222599"/>
          <c:h val="0.6206093286909929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CC-473F-A306-49D4D6C0C7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CC-473F-A306-49D4D6C0C70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2CC-473F-A306-49D4D6C0C70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2CC-473F-A306-49D4D6C0C7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2CC-473F-A306-49D4D6C0C705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'Question 7'!$A$4:$A$8</c:f>
              <c:strCache>
                <c:ptCount val="5"/>
                <c:pt idx="0">
                  <c:v>Lab cannot send discrete results and EHR cannot store, all results come as PDFs</c:v>
                </c:pt>
                <c:pt idx="1">
                  <c:v>Lab can send discrete results, but EHR cannot store</c:v>
                </c:pt>
                <c:pt idx="2">
                  <c:v>Lab cannot send discrete results, but EHR can store</c:v>
                </c:pt>
                <c:pt idx="3">
                  <c:v>Lab can send discrete results, and EHR can store</c:v>
                </c:pt>
                <c:pt idx="4">
                  <c:v>We rarely or never order cancer gene panels</c:v>
                </c:pt>
              </c:strCache>
            </c:strRef>
          </c:cat>
          <c:val>
            <c:numRef>
              <c:f>'Question 7'!$C$4:$C$8</c:f>
              <c:numCache>
                <c:formatCode>0.0%</c:formatCode>
                <c:ptCount val="5"/>
                <c:pt idx="0">
                  <c:v>0.51400000000000001</c:v>
                </c:pt>
                <c:pt idx="1">
                  <c:v>0.13500000000000001</c:v>
                </c:pt>
                <c:pt idx="2">
                  <c:v>6.8000000000000005E-2</c:v>
                </c:pt>
                <c:pt idx="3">
                  <c:v>0.216</c:v>
                </c:pt>
                <c:pt idx="4">
                  <c:v>6.8000000000000005E-2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2CC-473F-A306-49D4D6C0C70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54418016672232095"/>
          <c:y val="0.362085151132365"/>
          <c:w val="0.43820465759577598"/>
          <c:h val="0.5560915276119230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E8B94-9ABE-6F48-99A0-FE0E645AFE02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05DE1-D772-4448-A6FB-EAFA0EB34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05DE1-D772-4448-A6FB-EAFA0EB348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 smtClean="0"/>
              <a:t>Purpose:</a:t>
            </a:r>
            <a:r>
              <a:rPr lang="en-US" sz="1200" dirty="0" smtClean="0"/>
              <a:t> to present real-time population-level genomic health information to oncologists and their patients, </a:t>
            </a:r>
            <a:r>
              <a:rPr lang="en-US" sz="1200" u="sng" dirty="0" smtClean="0"/>
              <a:t>as a component of clinical practice</a:t>
            </a:r>
          </a:p>
          <a:p>
            <a:r>
              <a:rPr lang="en-US" sz="1200" b="1" dirty="0" smtClean="0"/>
              <a:t>Means:</a:t>
            </a:r>
            <a:r>
              <a:rPr lang="en-US" sz="1200" dirty="0" smtClean="0"/>
              <a:t> an open-source application based on the </a:t>
            </a:r>
            <a:r>
              <a:rPr lang="en-US" sz="1200" u="sng" dirty="0" smtClean="0"/>
              <a:t>SMART on FHIR Genomics</a:t>
            </a:r>
            <a:r>
              <a:rPr lang="en-US" sz="1200" dirty="0" smtClean="0"/>
              <a:t> API for native data representation of somatic genomic data</a:t>
            </a:r>
          </a:p>
          <a:p>
            <a:r>
              <a:rPr lang="en-US" sz="1200" b="1" dirty="0" smtClean="0"/>
              <a:t>Secondary Objective:</a:t>
            </a:r>
            <a:r>
              <a:rPr lang="en-US" sz="1200" dirty="0" smtClean="0"/>
              <a:t> demonstrate the ease of including seamless links to external knowledge bases within the app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05DE1-D772-4448-A6FB-EAFA0EB348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05DE1-D772-4448-A6FB-EAFA0EB348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724C-0CF8-E547-9970-9481F182AE3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90ED-FA42-B847-A379-853FEC3FBF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724C-0CF8-E547-9970-9481F182AE3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90ED-FA42-B847-A379-853FEC3FBF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724C-0CF8-E547-9970-9481F182AE3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90ED-FA42-B847-A379-853FEC3FBF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724C-0CF8-E547-9970-9481F182AE3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90ED-FA42-B847-A379-853FEC3FBF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724C-0CF8-E547-9970-9481F182AE3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90ED-FA42-B847-A379-853FEC3FBF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724C-0CF8-E547-9970-9481F182AE3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90ED-FA42-B847-A379-853FEC3FBF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724C-0CF8-E547-9970-9481F182AE3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90ED-FA42-B847-A379-853FEC3FBF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724C-0CF8-E547-9970-9481F182AE3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90ED-FA42-B847-A379-853FEC3FBF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724C-0CF8-E547-9970-9481F182AE3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90ED-FA42-B847-A379-853FEC3FBF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724C-0CF8-E547-9970-9481F182AE3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90ED-FA42-B847-A379-853FEC3FBF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724C-0CF8-E547-9970-9481F182AE3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90ED-FA42-B847-A379-853FEC3FBF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724C-0CF8-E547-9970-9481F182AE3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90ED-FA42-B847-A379-853FEC3FBF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724C-0CF8-E547-9970-9481F182AE3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90ED-FA42-B847-A379-853FEC3FBF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724C-0CF8-E547-9970-9481F182AE3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90ED-FA42-B847-A379-853FEC3FBF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724C-0CF8-E547-9970-9481F182AE3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90ED-FA42-B847-A379-853FEC3FBF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724C-0CF8-E547-9970-9481F182AE3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690ED-FA42-B847-A379-853FEC3FBF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2B54724C-0CF8-E547-9970-9481F182AE3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E85690ED-FA42-B847-A379-853FEC3FBF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B54724C-0CF8-E547-9970-9481F182AE3A}" type="datetimeFigureOut">
              <a:rPr lang="en-US" smtClean="0"/>
              <a:t>6/23/2017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85690ED-FA42-B847-A379-853FEC3FB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185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KRAS" TargetMode="External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cancergenome.org/content/disease/lung-cancer/kras/33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tiff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tiff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3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2.tiff"/><Relationship Id="rId5" Type="http://schemas.openxmlformats.org/officeDocument/2006/relationships/image" Target="../media/image27.tiff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14.t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80509" y="2009075"/>
            <a:ext cx="7630444" cy="2568754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tx1"/>
                </a:solidFill>
              </a:rPr>
              <a:t>SMART Precision Cancer Medicine</a:t>
            </a:r>
            <a:endParaRPr lang="en-US" sz="3200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80509" y="4577829"/>
            <a:ext cx="7630444" cy="152494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cap="none" dirty="0"/>
              <a:t>Jeremy Warner </a:t>
            </a:r>
            <a:r>
              <a:rPr lang="en-US" sz="1600" cap="none" dirty="0" smtClean="0"/>
              <a:t>MD, MS</a:t>
            </a:r>
            <a:endParaRPr lang="en-US" sz="1600" cap="none" dirty="0"/>
          </a:p>
          <a:p>
            <a:pPr>
              <a:spcBef>
                <a:spcPts val="0"/>
              </a:spcBef>
            </a:pPr>
            <a:r>
              <a:rPr lang="en-US" sz="1400" cap="none" dirty="0"/>
              <a:t>Assistant Professor of Medicine and Biomedical </a:t>
            </a:r>
            <a:r>
              <a:rPr lang="en-US" sz="1400" cap="none" dirty="0" smtClean="0"/>
              <a:t>Informatics</a:t>
            </a:r>
          </a:p>
          <a:p>
            <a:pPr>
              <a:spcBef>
                <a:spcPts val="0"/>
              </a:spcBef>
            </a:pPr>
            <a:r>
              <a:rPr lang="en-US" sz="1400" cap="none" dirty="0" smtClean="0"/>
              <a:t>Vanderbilt University</a:t>
            </a:r>
          </a:p>
          <a:p>
            <a:pPr>
              <a:spcBef>
                <a:spcPts val="0"/>
              </a:spcBef>
            </a:pPr>
            <a:endParaRPr lang="en-US" sz="1600" cap="none" dirty="0" smtClean="0"/>
          </a:p>
          <a:p>
            <a:pPr>
              <a:spcBef>
                <a:spcPts val="0"/>
              </a:spcBef>
            </a:pPr>
            <a:r>
              <a:rPr lang="en-US" sz="1600" cap="none" dirty="0" smtClean="0"/>
              <a:t>June 26, 2017</a:t>
            </a:r>
            <a:endParaRPr lang="en-US" sz="1600" cap="none" dirty="0"/>
          </a:p>
        </p:txBody>
      </p:sp>
    </p:spTree>
    <p:extLst>
      <p:ext uri="{BB962C8B-B14F-4D97-AF65-F5344CB8AC3E}">
        <p14:creationId xmlns:p14="http://schemas.microsoft.com/office/powerpoint/2010/main" val="20621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0812" y="679579"/>
            <a:ext cx="4751711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Calibri" panose="020F0502020204030204"/>
                <a:ea typeface="+mn-ea"/>
              </a:rPr>
              <a:t>The user can access </a:t>
            </a:r>
            <a:r>
              <a:rPr lang="en-US" sz="2400" dirty="0">
                <a:solidFill>
                  <a:schemeClr val="bg1"/>
                </a:solidFill>
                <a:latin typeface="Calibri" panose="020F0502020204030204"/>
                <a:ea typeface="+mn-ea"/>
                <a:hlinkClick r:id="rId3"/>
              </a:rPr>
              <a:t>Gene Wiki</a:t>
            </a:r>
            <a:r>
              <a:rPr lang="en-US" sz="2400" dirty="0">
                <a:solidFill>
                  <a:schemeClr val="bg1"/>
                </a:solidFill>
                <a:latin typeface="Calibri" panose="020F0502020204030204"/>
                <a:ea typeface="+mn-ea"/>
              </a:rPr>
              <a:t> information about the gene, directly from the exploded gene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3092-B781-43EF-9DD8-D9140A614D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C9763092-B781-43EF-9DD8-D9140A614D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 descr="http://www.haotu.net/up/3975/256/5-Finger-pressing-a-circular-butto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2625" y="4114800"/>
            <a:ext cx="1547611" cy="154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34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C9763092-B781-43EF-9DD8-D9140A614D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http://www.haotu.net/up/3975/256/5-Finger-pressing-a-circular-butto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3933" y="2277414"/>
            <a:ext cx="1547611" cy="154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70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C9763092-B781-43EF-9DD8-D9140A614D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2" y="1299827"/>
            <a:ext cx="9144000" cy="55656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94" y="66677"/>
            <a:ext cx="6012714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Calibri" panose="020F0502020204030204"/>
                <a:ea typeface="+mn-ea"/>
              </a:rPr>
              <a:t>The user can access </a:t>
            </a:r>
            <a:r>
              <a:rPr lang="en-US" sz="2400" dirty="0" err="1">
                <a:solidFill>
                  <a:schemeClr val="bg1"/>
                </a:solidFill>
                <a:latin typeface="Calibri" panose="020F0502020204030204"/>
                <a:ea typeface="+mn-ea"/>
                <a:hlinkClick r:id="rId3"/>
              </a:rPr>
              <a:t>MyCancerGenome</a:t>
            </a:r>
            <a:r>
              <a:rPr lang="en-US" sz="2400" dirty="0">
                <a:solidFill>
                  <a:schemeClr val="bg1"/>
                </a:solidFill>
                <a:latin typeface="Calibri" panose="020F0502020204030204"/>
                <a:ea typeface="+mn-ea"/>
              </a:rPr>
              <a:t> information about the gene variant, directly from the exploded gene variant 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1067" y="189787"/>
            <a:ext cx="2459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“</a:t>
            </a:r>
            <a:r>
              <a:rPr lang="en-US" sz="2800" b="1" i="1" smtClean="0"/>
              <a:t>What are my options?”</a:t>
            </a:r>
            <a:endParaRPr lang="en-US" sz="2800" b="1" i="1"/>
          </a:p>
        </p:txBody>
      </p:sp>
    </p:spTree>
    <p:extLst>
      <p:ext uri="{BB962C8B-B14F-4D97-AF65-F5344CB8AC3E}">
        <p14:creationId xmlns:p14="http://schemas.microsoft.com/office/powerpoint/2010/main" val="64682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2665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57129"/>
            <a:ext cx="5613400" cy="3600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400" y="3257129"/>
            <a:ext cx="3530600" cy="13010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666" y="4667073"/>
            <a:ext cx="2648093" cy="2071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16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250223"/>
            <a:ext cx="7055380" cy="1400530"/>
          </a:xfrm>
        </p:spPr>
        <p:txBody>
          <a:bodyPr/>
          <a:lstStyle/>
          <a:p>
            <a:pPr algn="ctr"/>
            <a:r>
              <a:rPr lang="en-US" smtClean="0"/>
              <a:t>Under the hood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064367" y="1721633"/>
            <a:ext cx="6473290" cy="4824679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00821" y="1829309"/>
            <a:ext cx="2150603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bg1"/>
                </a:solidFill>
              </a:rPr>
              <a:t>SMART PCM</a:t>
            </a:r>
            <a:endParaRPr lang="en-US" b="1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>
            <a:stCxn id="5" idx="2"/>
          </p:cNvCxnSpPr>
          <p:nvPr/>
        </p:nvCxnSpPr>
        <p:spPr>
          <a:xfrm flipH="1">
            <a:off x="2592600" y="4179403"/>
            <a:ext cx="1" cy="26246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636365" y="4179403"/>
            <a:ext cx="1" cy="26246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152694" y="3032645"/>
            <a:ext cx="1" cy="14021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203133" y="3028412"/>
            <a:ext cx="1" cy="26246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>
            <a:off x="6345965" y="3946854"/>
            <a:ext cx="1776215" cy="1754905"/>
          </a:xfrm>
          <a:prstGeom prst="bentConnector3">
            <a:avLst>
              <a:gd name="adj1" fmla="val 52860"/>
            </a:avLst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12" idx="0"/>
            <a:endCxn id="32" idx="1"/>
          </p:cNvCxnSpPr>
          <p:nvPr/>
        </p:nvCxnSpPr>
        <p:spPr>
          <a:xfrm rot="5400000" flipH="1" flipV="1">
            <a:off x="5836431" y="790137"/>
            <a:ext cx="1134078" cy="1745569"/>
          </a:xfrm>
          <a:prstGeom prst="bentConnector2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/>
          <p:nvPr/>
        </p:nvCxnSpPr>
        <p:spPr>
          <a:xfrm flipV="1">
            <a:off x="6204640" y="1721633"/>
            <a:ext cx="1352248" cy="496674"/>
          </a:xfrm>
          <a:prstGeom prst="bentConnector3">
            <a:avLst>
              <a:gd name="adj1" fmla="val 537"/>
            </a:avLst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>
            <a:off x="7050303" y="2833429"/>
            <a:ext cx="946735" cy="748854"/>
          </a:xfrm>
          <a:prstGeom prst="bentConnector3">
            <a:avLst>
              <a:gd name="adj1" fmla="val 16017"/>
            </a:avLst>
          </a:prstGeom>
          <a:ln w="38100">
            <a:solidFill>
              <a:schemeClr val="tx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endCxn id="43" idx="1"/>
          </p:cNvCxnSpPr>
          <p:nvPr/>
        </p:nvCxnSpPr>
        <p:spPr>
          <a:xfrm>
            <a:off x="7064291" y="2700270"/>
            <a:ext cx="932745" cy="483924"/>
          </a:xfrm>
          <a:prstGeom prst="bentConnector3">
            <a:avLst>
              <a:gd name="adj1" fmla="val 26399"/>
            </a:avLst>
          </a:prstGeom>
          <a:ln w="381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endCxn id="42" idx="1"/>
          </p:cNvCxnSpPr>
          <p:nvPr/>
        </p:nvCxnSpPr>
        <p:spPr>
          <a:xfrm>
            <a:off x="7057296" y="2555356"/>
            <a:ext cx="845618" cy="75309"/>
          </a:xfrm>
          <a:prstGeom prst="bentConnector3">
            <a:avLst>
              <a:gd name="adj1" fmla="val 42991"/>
            </a:avLst>
          </a:prstGeom>
          <a:ln w="381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endCxn id="40" idx="1"/>
          </p:cNvCxnSpPr>
          <p:nvPr/>
        </p:nvCxnSpPr>
        <p:spPr>
          <a:xfrm flipV="1">
            <a:off x="7057296" y="2118139"/>
            <a:ext cx="660377" cy="322043"/>
          </a:xfrm>
          <a:prstGeom prst="bentConnector3">
            <a:avLst>
              <a:gd name="adj1" fmla="val 37179"/>
            </a:avLst>
          </a:prstGeom>
          <a:ln w="381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endCxn id="12" idx="1"/>
          </p:cNvCxnSpPr>
          <p:nvPr/>
        </p:nvCxnSpPr>
        <p:spPr>
          <a:xfrm rot="5400000" flipH="1" flipV="1">
            <a:off x="3425612" y="2695159"/>
            <a:ext cx="617095" cy="553822"/>
          </a:xfrm>
          <a:prstGeom prst="bentConnector2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5" idx="3"/>
            <a:endCxn id="13" idx="1"/>
          </p:cNvCxnSpPr>
          <p:nvPr/>
        </p:nvCxnSpPr>
        <p:spPr>
          <a:xfrm>
            <a:off x="3790634" y="3737258"/>
            <a:ext cx="43179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endCxn id="12" idx="2"/>
          </p:cNvCxnSpPr>
          <p:nvPr/>
        </p:nvCxnSpPr>
        <p:spPr>
          <a:xfrm flipV="1">
            <a:off x="5530685" y="3097083"/>
            <a:ext cx="1" cy="183535"/>
          </a:xfrm>
          <a:prstGeom prst="line">
            <a:avLst/>
          </a:prstGeom>
          <a:ln w="381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8078005" y="5367091"/>
            <a:ext cx="675146" cy="636906"/>
            <a:chOff x="6030929" y="1230970"/>
            <a:chExt cx="1479479" cy="1395681"/>
          </a:xfrm>
        </p:grpSpPr>
        <p:sp>
          <p:nvSpPr>
            <p:cNvPr id="26" name="Rounded Rectangle 25"/>
            <p:cNvSpPr/>
            <p:nvPr/>
          </p:nvSpPr>
          <p:spPr>
            <a:xfrm>
              <a:off x="6030929" y="1230970"/>
              <a:ext cx="1479479" cy="139568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7732" y="1285874"/>
              <a:ext cx="1285875" cy="12858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276255" y="750872"/>
            <a:ext cx="720781" cy="690019"/>
            <a:chOff x="5979899" y="3446352"/>
            <a:chExt cx="1499687" cy="1435683"/>
          </a:xfrm>
        </p:grpSpPr>
        <p:sp>
          <p:nvSpPr>
            <p:cNvPr id="32" name="Rounded Rectangle 31"/>
            <p:cNvSpPr/>
            <p:nvPr/>
          </p:nvSpPr>
          <p:spPr>
            <a:xfrm>
              <a:off x="5979899" y="3446352"/>
              <a:ext cx="1499687" cy="143568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33" name="Picture 2" descr="Gene Wiki logo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6386" y="3570837"/>
              <a:ext cx="1186712" cy="1186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7564152" y="1578245"/>
            <a:ext cx="1289406" cy="255190"/>
            <a:chOff x="3283894" y="2859430"/>
            <a:chExt cx="5494070" cy="1087348"/>
          </a:xfrm>
          <a:solidFill>
            <a:srgbClr val="00B0F0"/>
          </a:solidFill>
        </p:grpSpPr>
        <p:sp>
          <p:nvSpPr>
            <p:cNvPr id="37" name="Rounded Rectangle 36"/>
            <p:cNvSpPr/>
            <p:nvPr/>
          </p:nvSpPr>
          <p:spPr>
            <a:xfrm>
              <a:off x="3283894" y="2859430"/>
              <a:ext cx="5494070" cy="1087348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2611" y="2903394"/>
              <a:ext cx="5154221" cy="962407"/>
            </a:xfrm>
            <a:prstGeom prst="rect">
              <a:avLst/>
            </a:prstGeom>
            <a:grpFill/>
          </p:spPr>
        </p:pic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673" y="1969738"/>
            <a:ext cx="1302447" cy="296802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914" y="2381277"/>
            <a:ext cx="1112654" cy="49877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7036" y="2988179"/>
            <a:ext cx="1027990" cy="39203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7036" y="3489654"/>
            <a:ext cx="1029041" cy="4572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011070" y="2229960"/>
            <a:ext cx="3039231" cy="86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Genome Knowledge Module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Education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Prognosis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Genome-directed therapy</a:t>
            </a:r>
            <a:endParaRPr lang="en-US" sz="1400" dirty="0"/>
          </a:p>
        </p:txBody>
      </p:sp>
      <p:sp>
        <p:nvSpPr>
          <p:cNvPr id="13" name="Rounded Rectangle 12"/>
          <p:cNvSpPr/>
          <p:nvPr/>
        </p:nvSpPr>
        <p:spPr>
          <a:xfrm>
            <a:off x="4222433" y="3295112"/>
            <a:ext cx="2827867" cy="884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Regimen Knowledge Module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Education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Efficacy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Toxicity</a:t>
            </a:r>
            <a:endParaRPr lang="en-US" sz="1400" dirty="0"/>
          </a:p>
        </p:txBody>
      </p:sp>
      <p:sp>
        <p:nvSpPr>
          <p:cNvPr id="6" name="Rounded Rectangle 5"/>
          <p:cNvSpPr/>
          <p:nvPr/>
        </p:nvSpPr>
        <p:spPr>
          <a:xfrm>
            <a:off x="1394567" y="4441870"/>
            <a:ext cx="5655733" cy="1850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/>
              <a:t>Presentation Module</a:t>
            </a:r>
            <a:endParaRPr lang="en-US" sz="1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876" y="5065583"/>
            <a:ext cx="1371600" cy="1028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5170" y="5065583"/>
            <a:ext cx="1371600" cy="10287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5297735" y="5065583"/>
            <a:ext cx="1371600" cy="1033272"/>
            <a:chOff x="5298599" y="5169499"/>
            <a:chExt cx="1371600" cy="1033272"/>
          </a:xfrm>
        </p:grpSpPr>
        <p:sp>
          <p:nvSpPr>
            <p:cNvPr id="10" name="Rectangle 9"/>
            <p:cNvSpPr/>
            <p:nvPr/>
          </p:nvSpPr>
          <p:spPr>
            <a:xfrm>
              <a:off x="5298599" y="5169499"/>
              <a:ext cx="1371600" cy="10332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7763" y="5169499"/>
              <a:ext cx="1033272" cy="1033272"/>
            </a:xfrm>
            <a:prstGeom prst="rect">
              <a:avLst/>
            </a:prstGeom>
          </p:spPr>
        </p:pic>
      </p:grpSp>
      <p:sp>
        <p:nvSpPr>
          <p:cNvPr id="73" name="TextBox 72"/>
          <p:cNvSpPr txBox="1"/>
          <p:nvPr/>
        </p:nvSpPr>
        <p:spPr>
          <a:xfrm>
            <a:off x="1781876" y="4792410"/>
            <a:ext cx="1492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3"/>
                </a:solidFill>
              </a:rPr>
              <a:t>“patients like this”</a:t>
            </a:r>
            <a:endParaRPr lang="en-US" sz="1100" dirty="0">
              <a:solidFill>
                <a:schemeClr val="accent3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42977" y="4787215"/>
            <a:ext cx="1492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accent3"/>
                </a:solidFill>
              </a:rPr>
              <a:t>genomic therapy</a:t>
            </a:r>
            <a:endParaRPr lang="en-US" sz="1100" dirty="0">
              <a:solidFill>
                <a:schemeClr val="accent3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282944" y="4798666"/>
            <a:ext cx="1492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t</a:t>
            </a:r>
            <a:r>
              <a:rPr lang="en-US" sz="1100" dirty="0" smtClean="0">
                <a:solidFill>
                  <a:schemeClr val="tx2"/>
                </a:solidFill>
              </a:rPr>
              <a:t>reatment ranking</a:t>
            </a:r>
            <a:endParaRPr lang="en-US" sz="1100" dirty="0">
              <a:solidFill>
                <a:schemeClr val="tx2"/>
              </a:solidFill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8798" y="1835402"/>
            <a:ext cx="1307269" cy="371480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 flipH="1">
            <a:off x="1781876" y="1485967"/>
            <a:ext cx="1" cy="730782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>
            <a:off x="936918" y="3234748"/>
            <a:ext cx="457646" cy="34427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 flipV="1">
            <a:off x="925337" y="3946854"/>
            <a:ext cx="449999" cy="354646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43575" y="1075303"/>
            <a:ext cx="1314491" cy="4086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LDAP SSO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94567" y="2228312"/>
            <a:ext cx="1989667" cy="8043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Security Module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Authentication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Authorization</a:t>
            </a:r>
            <a:endParaRPr lang="en-US" sz="1400" dirty="0"/>
          </a:p>
        </p:txBody>
      </p:sp>
      <p:sp>
        <p:nvSpPr>
          <p:cNvPr id="5" name="Rounded Rectangle 4"/>
          <p:cNvSpPr/>
          <p:nvPr/>
        </p:nvSpPr>
        <p:spPr>
          <a:xfrm>
            <a:off x="1394567" y="3295112"/>
            <a:ext cx="2396067" cy="8842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 smtClean="0"/>
              <a:t>Patient Data Module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Demographics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Cancer data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400" dirty="0" smtClean="0"/>
              <a:t>NGS panel  data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80158" y="3028412"/>
            <a:ext cx="851935" cy="40862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4" y="4069161"/>
            <a:ext cx="861261" cy="48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5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pattFill prst="pct60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by: Jeremy L. Warner MD, 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2" descr="http://www.haotu.net/up/3975/256/5-Finger-pressing-a-circular-butto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6355" y="5155002"/>
            <a:ext cx="1160708" cy="116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550223"/>
            <a:ext cx="35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Unpublished </a:t>
            </a:r>
            <a:r>
              <a:rPr lang="en-US" sz="1400" dirty="0" smtClean="0"/>
              <a:t>work, </a:t>
            </a:r>
            <a:r>
              <a:rPr lang="en-US" sz="1400" dirty="0" err="1" smtClean="0"/>
              <a:t>Krysten</a:t>
            </a:r>
            <a:r>
              <a:rPr lang="en-US" sz="1400" dirty="0" smtClean="0"/>
              <a:t> Harvey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3350" y="3939820"/>
            <a:ext cx="102904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3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pattFill prst="pct60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Presented by: Jeremy L. Warner MD, 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0" y="6550223"/>
            <a:ext cx="355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Unpublished </a:t>
            </a:r>
            <a:r>
              <a:rPr lang="en-US" sz="1400" dirty="0" smtClean="0"/>
              <a:t>work, </a:t>
            </a:r>
            <a:r>
              <a:rPr lang="en-US" sz="1400" dirty="0" err="1" smtClean="0"/>
              <a:t>Krysten</a:t>
            </a:r>
            <a:r>
              <a:rPr lang="en-US" sz="1400" dirty="0" smtClean="0"/>
              <a:t> Harvey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3350" y="3939820"/>
            <a:ext cx="102904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2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9364" y="0"/>
            <a:ext cx="7511473" cy="1312480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484710" y="1414178"/>
            <a:ext cx="8182628" cy="4800600"/>
          </a:xfrm>
        </p:spPr>
        <p:txBody>
          <a:bodyPr numCol="2"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Gil Alterovitz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Joseph Burden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Daniel Carbone</a:t>
            </a:r>
            <a:r>
              <a:rPr lang="en-US" sz="1800" dirty="0">
                <a:solidFill>
                  <a:srgbClr val="FFC000"/>
                </a:solidFill>
              </a:rPr>
              <a:t>*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Tom </a:t>
            </a:r>
            <a:r>
              <a:rPr lang="en-US" sz="1800" dirty="0" smtClean="0"/>
              <a:t>Chen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Jake Conway</a:t>
            </a:r>
          </a:p>
          <a:p>
            <a:pPr>
              <a:spcBef>
                <a:spcPts val="0"/>
              </a:spcBef>
            </a:pPr>
            <a:r>
              <a:rPr lang="en-US" sz="1800" dirty="0" err="1" smtClean="0"/>
              <a:t>Krysten</a:t>
            </a:r>
            <a:r>
              <a:rPr lang="en-US" sz="1800" dirty="0" smtClean="0"/>
              <a:t> Harvey</a:t>
            </a:r>
            <a:r>
              <a:rPr lang="en-US" sz="1800" dirty="0" smtClean="0">
                <a:solidFill>
                  <a:srgbClr val="FFC000"/>
                </a:solidFill>
              </a:rPr>
              <a:t>*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Sandeep Jain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I</a:t>
            </a:r>
            <a:r>
              <a:rPr lang="en-US" sz="1800" dirty="0" smtClean="0"/>
              <a:t>saac </a:t>
            </a:r>
            <a:r>
              <a:rPr lang="en-US" sz="1800" dirty="0" err="1"/>
              <a:t>Kohane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David </a:t>
            </a:r>
            <a:r>
              <a:rPr lang="en-US" sz="1800" dirty="0" err="1" smtClean="0"/>
              <a:t>Kreda</a:t>
            </a:r>
            <a:endParaRPr lang="en-US" sz="18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Andrew Malty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Josh Mandel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Ken </a:t>
            </a:r>
            <a:r>
              <a:rPr lang="en-US" sz="1800" dirty="0" err="1"/>
              <a:t>Mandl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Ross </a:t>
            </a:r>
            <a:r>
              <a:rPr lang="en-US" sz="1800" dirty="0" err="1"/>
              <a:t>Oreto</a:t>
            </a:r>
            <a:r>
              <a:rPr lang="en-US" sz="1800" dirty="0">
                <a:solidFill>
                  <a:srgbClr val="FFC000"/>
                </a:solidFill>
              </a:rPr>
              <a:t>*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Travis Pittman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Matthew Rioth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Joey Schneider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Nipun Sud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Ari Taylor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Lucy Wang</a:t>
            </a:r>
            <a:r>
              <a:rPr lang="en-US" sz="1800" dirty="0">
                <a:solidFill>
                  <a:srgbClr val="FFC000"/>
                </a:solidFill>
              </a:rPr>
              <a:t>*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Daniel Wenner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Heming Yao</a:t>
            </a:r>
            <a:r>
              <a:rPr lang="en-US" sz="1800" dirty="0">
                <a:solidFill>
                  <a:srgbClr val="FFC000"/>
                </a:solidFill>
              </a:rPr>
              <a:t>*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Peter Yang</a:t>
            </a:r>
          </a:p>
          <a:p>
            <a:pPr>
              <a:spcBef>
                <a:spcPts val="0"/>
              </a:spcBef>
            </a:pPr>
            <a:r>
              <a:rPr lang="en-US" sz="1800" dirty="0" err="1" smtClean="0"/>
              <a:t>Peijin</a:t>
            </a:r>
            <a:r>
              <a:rPr lang="en-US" sz="1800" dirty="0" smtClean="0"/>
              <a:t> </a:t>
            </a:r>
            <a:r>
              <a:rPr lang="en-US" sz="1800" dirty="0"/>
              <a:t>Zhang</a:t>
            </a:r>
          </a:p>
          <a:p>
            <a:pPr>
              <a:spcBef>
                <a:spcPts val="0"/>
              </a:spcBef>
            </a:pPr>
            <a:r>
              <a:rPr lang="en-US" sz="1800" dirty="0" err="1"/>
              <a:t>Shilin</a:t>
            </a:r>
            <a:r>
              <a:rPr lang="en-US" sz="1800" dirty="0"/>
              <a:t> Zhu</a:t>
            </a:r>
            <a:r>
              <a:rPr lang="en-US" sz="1800" dirty="0" smtClean="0">
                <a:solidFill>
                  <a:srgbClr val="FFC000"/>
                </a:solidFill>
              </a:rPr>
              <a:t>*</a:t>
            </a: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FFC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Past and current funding support: </a:t>
            </a:r>
            <a:r>
              <a:rPr lang="en-US" sz="1800" dirty="0" smtClean="0"/>
              <a:t>NCATS ULTR000445, NCI CA068485, CA171123, CA194215, ONC 90TR0001/01, PCORI CDRN-1306-04869, Robert J. Kleberg, Jr. and Helen C. Kleberg Foundation, T.J. Martell Foundation, and an anonymous foundation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/>
          <a:lstStyle/>
          <a:p>
            <a:fld id="{C140730D-3876-408A-AEFD-09E55779CF72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010663" y="6380867"/>
            <a:ext cx="5825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* Directly involved in programming of SMART PCM</a:t>
            </a:r>
          </a:p>
        </p:txBody>
      </p:sp>
    </p:spTree>
    <p:extLst>
      <p:ext uri="{BB962C8B-B14F-4D97-AF65-F5344CB8AC3E}">
        <p14:creationId xmlns:p14="http://schemas.microsoft.com/office/powerpoint/2010/main" val="86159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699" y="1381186"/>
            <a:ext cx="7055380" cy="1400530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Three questions every cancer patient asks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699" y="2518117"/>
            <a:ext cx="7556645" cy="37302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Who’s like me?</a:t>
            </a:r>
          </a:p>
          <a:p>
            <a:pPr marL="0" indent="0">
              <a:buNone/>
            </a:pPr>
            <a:r>
              <a:rPr lang="en-US" sz="4400" dirty="0" smtClean="0"/>
              <a:t>How long have I got?</a:t>
            </a:r>
          </a:p>
          <a:p>
            <a:pPr marL="0" indent="0">
              <a:buNone/>
            </a:pPr>
            <a:r>
              <a:rPr lang="en-US" sz="4400" dirty="0" smtClean="0"/>
              <a:t>What are my options?</a:t>
            </a:r>
          </a:p>
        </p:txBody>
      </p:sp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699" y="327445"/>
            <a:ext cx="7055380" cy="140053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Current state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39" y="2059742"/>
            <a:ext cx="7556645" cy="38568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dirty="0" smtClean="0"/>
              <a:t>Who’s like me?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How long have I got?</a:t>
            </a:r>
          </a:p>
          <a:p>
            <a:pPr marL="0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What are my options?</a:t>
            </a:r>
          </a:p>
        </p:txBody>
      </p:sp>
      <p:sp>
        <p:nvSpPr>
          <p:cNvPr id="4" name="&quot;No&quot; Symbol 3"/>
          <p:cNvSpPr/>
          <p:nvPr/>
        </p:nvSpPr>
        <p:spPr>
          <a:xfrm>
            <a:off x="1179391" y="1955409"/>
            <a:ext cx="2028043" cy="1083212"/>
          </a:xfrm>
          <a:prstGeom prst="noSmoking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&quot;No&quot; Symbol 4"/>
          <p:cNvSpPr/>
          <p:nvPr/>
        </p:nvSpPr>
        <p:spPr>
          <a:xfrm>
            <a:off x="1185936" y="3446585"/>
            <a:ext cx="2028043" cy="1083212"/>
          </a:xfrm>
          <a:prstGeom prst="noSmoking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1867" y="1842869"/>
            <a:ext cx="5772133" cy="501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2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217" y="34821"/>
            <a:ext cx="7484014" cy="140053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No Data </a:t>
            </a:r>
            <a:r>
              <a:rPr lang="mr-IN" sz="3600" dirty="0" smtClean="0"/>
              <a:t>–</a:t>
            </a:r>
            <a:r>
              <a:rPr lang="en-US" sz="3600" dirty="0" smtClean="0"/>
              <a:t> No tools!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132673"/>
              </p:ext>
            </p:extLst>
          </p:nvPr>
        </p:nvGraphicFramePr>
        <p:xfrm>
          <a:off x="253217" y="1195753"/>
          <a:ext cx="8651631" cy="5387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3217" y="6197318"/>
            <a:ext cx="4720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Poll of ASCO membership, 2016</a:t>
            </a:r>
          </a:p>
        </p:txBody>
      </p:sp>
      <p:sp>
        <p:nvSpPr>
          <p:cNvPr id="6" name="Right Arrow 5"/>
          <p:cNvSpPr/>
          <p:nvPr/>
        </p:nvSpPr>
        <p:spPr>
          <a:xfrm>
            <a:off x="897467" y="3703449"/>
            <a:ext cx="609600" cy="372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748793" y="2079925"/>
            <a:ext cx="3200400" cy="3100208"/>
            <a:chOff x="5892790" y="2064395"/>
            <a:chExt cx="3200400" cy="3100208"/>
          </a:xfrm>
        </p:grpSpPr>
        <p:pic>
          <p:nvPicPr>
            <p:cNvPr id="7" name="Picture 6" descr="PCM Big Image.png"/>
            <p:cNvPicPr>
              <a:picLocks noChangeAspect="1"/>
            </p:cNvPicPr>
            <p:nvPr/>
          </p:nvPicPr>
          <p:blipFill>
            <a:blip r:embed="rId2" cstate="screen">
              <a:alphaModFix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92790" y="2662187"/>
              <a:ext cx="3200400" cy="2502416"/>
            </a:xfrm>
            <a:prstGeom prst="rect">
              <a:avLst/>
            </a:prstGeom>
            <a:effectLst>
              <a:outerShdw blurRad="50800" dist="63500" dir="9060000" sx="102000" sy="102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6167958" y="2064395"/>
              <a:ext cx="2650065" cy="58477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1600" b="1" dirty="0" smtClean="0"/>
                <a:t>SMART on FHIR</a:t>
              </a:r>
            </a:p>
            <a:p>
              <a:pPr algn="ctr"/>
              <a:r>
                <a:rPr lang="en-US" sz="1600" b="1" dirty="0" smtClean="0"/>
                <a:t>Clinico</a:t>
              </a:r>
              <a:r>
                <a:rPr lang="en-US" sz="1600" b="1" dirty="0"/>
                <a:t>-</a:t>
              </a:r>
              <a:r>
                <a:rPr lang="en-US" sz="1600" b="1" dirty="0" smtClean="0"/>
                <a:t>Genomics Apps</a:t>
              </a:r>
              <a:endParaRPr lang="en-US" sz="1600" b="1" dirty="0"/>
            </a:p>
          </p:txBody>
        </p:sp>
      </p:grpSp>
      <p:cxnSp>
        <p:nvCxnSpPr>
          <p:cNvPr id="9" name="Curved Connector 8"/>
          <p:cNvCxnSpPr/>
          <p:nvPr/>
        </p:nvCxnSpPr>
        <p:spPr>
          <a:xfrm flipV="1">
            <a:off x="3760209" y="4008647"/>
            <a:ext cx="1447120" cy="1521276"/>
          </a:xfrm>
          <a:prstGeom prst="curvedConnector2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>
            <a:stCxn id="18" idx="1"/>
          </p:cNvCxnSpPr>
          <p:nvPr/>
        </p:nvCxnSpPr>
        <p:spPr>
          <a:xfrm rot="10800000" flipV="1">
            <a:off x="609549" y="1990134"/>
            <a:ext cx="1504740" cy="1495291"/>
          </a:xfrm>
          <a:prstGeom prst="curvedConnector2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53"/>
          <p:cNvSpPr>
            <a:spLocks noChangeAspect="1"/>
          </p:cNvSpPr>
          <p:nvPr/>
        </p:nvSpPr>
        <p:spPr>
          <a:xfrm>
            <a:off x="2114289" y="4706963"/>
            <a:ext cx="1645920" cy="1645920"/>
          </a:xfrm>
          <a:prstGeom prst="roundRect">
            <a:avLst>
              <a:gd name="adj" fmla="val 4903"/>
            </a:avLst>
          </a:prstGeom>
          <a:solidFill>
            <a:srgbClr val="98480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Sequencing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Lab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Rectangle 15"/>
          <p:cNvSpPr>
            <a:spLocks noChangeAspect="1"/>
          </p:cNvSpPr>
          <p:nvPr/>
        </p:nvSpPr>
        <p:spPr>
          <a:xfrm>
            <a:off x="2114289" y="1167175"/>
            <a:ext cx="1645920" cy="1645920"/>
          </a:xfrm>
          <a:prstGeom prst="roundRect">
            <a:avLst>
              <a:gd name="adj" fmla="val 4524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EHR</a:t>
            </a:r>
            <a:r>
              <a:rPr lang="en-US" b="1" dirty="0">
                <a:solidFill>
                  <a:srgbClr val="FFFFFF"/>
                </a:solidFill>
              </a:rPr>
              <a:t>/</a:t>
            </a:r>
          </a:p>
          <a:p>
            <a:pPr algn="ctr"/>
            <a:r>
              <a:rPr lang="en-US" b="1" dirty="0">
                <a:solidFill>
                  <a:srgbClr val="FFFFFF"/>
                </a:solidFill>
              </a:rPr>
              <a:t>Clinical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Systems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6987" y="3485427"/>
            <a:ext cx="62068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 dirty="0" smtClean="0"/>
              <a:t>FHIR®</a:t>
            </a:r>
          </a:p>
          <a:p>
            <a:r>
              <a:rPr lang="en-US" sz="1400" b="1" dirty="0" smtClean="0"/>
              <a:t>Data</a:t>
            </a:r>
            <a:endParaRPr lang="is-I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299207" y="3485426"/>
            <a:ext cx="620683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400" b="1" dirty="0" smtClean="0"/>
              <a:t>FHIR®</a:t>
            </a:r>
          </a:p>
          <a:p>
            <a:r>
              <a:rPr lang="en-US" sz="1400" b="1" dirty="0" smtClean="0"/>
              <a:t>Data</a:t>
            </a:r>
          </a:p>
        </p:txBody>
      </p:sp>
      <p:cxnSp>
        <p:nvCxnSpPr>
          <p:cNvPr id="15" name="Curved Connector 14"/>
          <p:cNvCxnSpPr>
            <a:endCxn id="18" idx="3"/>
          </p:cNvCxnSpPr>
          <p:nvPr/>
        </p:nvCxnSpPr>
        <p:spPr>
          <a:xfrm rot="16200000" flipV="1">
            <a:off x="3736123" y="2014221"/>
            <a:ext cx="1495292" cy="1447120"/>
          </a:xfrm>
          <a:prstGeom prst="curvedConnector2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6200000" flipH="1">
            <a:off x="601281" y="4016914"/>
            <a:ext cx="1521277" cy="1504740"/>
          </a:xfrm>
          <a:prstGeom prst="curvedConnector2">
            <a:avLst/>
          </a:prstGeom>
          <a:ln w="38100" cmpd="sng">
            <a:solidFill>
              <a:schemeClr val="tx1">
                <a:lumMod val="75000"/>
                <a:lumOff val="25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94808" y="1365933"/>
            <a:ext cx="1804623" cy="584775"/>
            <a:chOff x="251071" y="1967835"/>
            <a:chExt cx="1804623" cy="584775"/>
          </a:xfrm>
        </p:grpSpPr>
        <p:sp>
          <p:nvSpPr>
            <p:cNvPr id="18" name="Rectangle 17"/>
            <p:cNvSpPr/>
            <p:nvPr/>
          </p:nvSpPr>
          <p:spPr>
            <a:xfrm>
              <a:off x="753991" y="1967835"/>
              <a:ext cx="1301703" cy="584775"/>
            </a:xfrm>
            <a:prstGeom prst="rect">
              <a:avLst/>
            </a:prstGeom>
            <a:ln>
              <a:noFill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 dirty="0" smtClean="0"/>
                <a:t>Order</a:t>
              </a:r>
            </a:p>
            <a:p>
              <a:r>
                <a:rPr lang="en-US" sz="1600" b="1" dirty="0" smtClean="0"/>
                <a:t>Genetic Tests</a:t>
              </a:r>
              <a:endParaRPr lang="en-US" sz="1600" dirty="0" smtClean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51071" y="2008763"/>
              <a:ext cx="502920" cy="502920"/>
              <a:chOff x="2552703" y="5495402"/>
              <a:chExt cx="502920" cy="502920"/>
            </a:xfrm>
          </p:grpSpPr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2552703" y="5495402"/>
                <a:ext cx="502920" cy="502920"/>
              </a:xfrm>
              <a:prstGeom prst="ellipse">
                <a:avLst/>
              </a:prstGeom>
              <a:solidFill>
                <a:srgbClr val="E90000"/>
              </a:solidFill>
              <a:ln w="28575" cmpd="sng"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lIns="91440" bIns="0" rtlCol="0" anchor="ctr"/>
              <a:lstStyle/>
              <a:p>
                <a:pPr algn="ctr"/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34634" y="5536795"/>
                <a:ext cx="15599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</a:rPr>
                  <a:t>1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832759" y="5644996"/>
            <a:ext cx="2379134" cy="584775"/>
            <a:chOff x="3893475" y="5619194"/>
            <a:chExt cx="2379134" cy="584775"/>
          </a:xfrm>
        </p:grpSpPr>
        <p:grpSp>
          <p:nvGrpSpPr>
            <p:cNvPr id="23" name="Group 22"/>
            <p:cNvGrpSpPr/>
            <p:nvPr/>
          </p:nvGrpSpPr>
          <p:grpSpPr>
            <a:xfrm>
              <a:off x="3893475" y="5660122"/>
              <a:ext cx="502920" cy="502920"/>
              <a:chOff x="2552703" y="3371990"/>
              <a:chExt cx="502920" cy="502920"/>
            </a:xfrm>
          </p:grpSpPr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2552703" y="3371990"/>
                <a:ext cx="502920" cy="502920"/>
              </a:xfrm>
              <a:prstGeom prst="ellipse">
                <a:avLst/>
              </a:prstGeom>
              <a:solidFill>
                <a:srgbClr val="E90000"/>
              </a:solidFill>
              <a:ln w="28575" cmpd="sng"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lIns="91440" bIns="0" rtlCol="0" anchor="ctr"/>
              <a:lstStyle/>
              <a:p>
                <a:pPr algn="ctr"/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734634" y="3413383"/>
                <a:ext cx="15599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</a:rPr>
                  <a:t>2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4396711" y="5619194"/>
              <a:ext cx="1875898" cy="584775"/>
            </a:xfrm>
            <a:prstGeom prst="rect">
              <a:avLst/>
            </a:prstGeom>
            <a:ln>
              <a:noFill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 dirty="0" smtClean="0"/>
                <a:t>Return</a:t>
              </a:r>
            </a:p>
            <a:p>
              <a:r>
                <a:rPr lang="en-US" sz="1600" b="1" dirty="0" smtClean="0"/>
                <a:t>Genetic Test Results</a:t>
              </a:r>
              <a:endParaRPr lang="en-US" sz="1600" dirty="0" smtClean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65931" y="1365933"/>
            <a:ext cx="2742636" cy="584776"/>
            <a:chOff x="4761543" y="1620960"/>
            <a:chExt cx="2742636" cy="584776"/>
          </a:xfrm>
        </p:grpSpPr>
        <p:grpSp>
          <p:nvGrpSpPr>
            <p:cNvPr id="28" name="Group 27"/>
            <p:cNvGrpSpPr/>
            <p:nvPr/>
          </p:nvGrpSpPr>
          <p:grpSpPr>
            <a:xfrm>
              <a:off x="4761543" y="1661888"/>
              <a:ext cx="502920" cy="502920"/>
              <a:chOff x="2561170" y="1049927"/>
              <a:chExt cx="502920" cy="502920"/>
            </a:xfrm>
          </p:grpSpPr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2561170" y="1049927"/>
                <a:ext cx="502920" cy="502920"/>
              </a:xfrm>
              <a:prstGeom prst="ellipse">
                <a:avLst/>
              </a:prstGeom>
              <a:solidFill>
                <a:srgbClr val="E90000"/>
              </a:solidFill>
              <a:ln w="28575" cmpd="sng">
                <a:noFill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wrap="none" lIns="91440" bIns="0" rtlCol="0" anchor="ctr"/>
              <a:lstStyle/>
              <a:p>
                <a:pPr algn="ctr"/>
                <a:endParaRPr lang="en-US" sz="28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734634" y="1091320"/>
                <a:ext cx="15599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bg1"/>
                    </a:solidFill>
                  </a:rPr>
                  <a:t>3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5264463" y="1620960"/>
              <a:ext cx="2239716" cy="584776"/>
            </a:xfrm>
            <a:prstGeom prst="rect">
              <a:avLst/>
            </a:prstGeom>
            <a:ln>
              <a:noFill/>
            </a:ln>
          </p:spPr>
          <p:txBody>
            <a:bodyPr wrap="none" anchor="ctr">
              <a:spAutoFit/>
            </a:bodyPr>
            <a:lstStyle/>
            <a:p>
              <a:r>
                <a:rPr lang="en-US" sz="1600" b="1" dirty="0" smtClean="0"/>
                <a:t>Present &amp; Contextualize</a:t>
              </a:r>
            </a:p>
            <a:p>
              <a:r>
                <a:rPr lang="en-US" sz="1600" b="1" dirty="0" smtClean="0"/>
                <a:t>Genetic Test Results</a:t>
              </a:r>
              <a:endParaRPr lang="en-US" sz="1600" dirty="0" smtClean="0"/>
            </a:p>
          </p:txBody>
        </p:sp>
      </p:grpSp>
      <p:sp>
        <p:nvSpPr>
          <p:cNvPr id="32" name="Shape 31"/>
          <p:cNvSpPr/>
          <p:nvPr/>
        </p:nvSpPr>
        <p:spPr>
          <a:xfrm rot="3150572">
            <a:off x="3630277" y="1428202"/>
            <a:ext cx="2298188" cy="1705092"/>
          </a:xfrm>
          <a:prstGeom prst="swooshArrow">
            <a:avLst>
              <a:gd name="adj1" fmla="val 25000"/>
              <a:gd name="adj2" fmla="val 23579"/>
            </a:avLst>
          </a:prstGeom>
          <a:gradFill flip="none" rotWithShape="1">
            <a:gsLst>
              <a:gs pos="42000">
                <a:srgbClr val="376092"/>
              </a:gs>
              <a:gs pos="10000">
                <a:srgbClr val="FFFFFF">
                  <a:alpha val="5100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Rectangle 32"/>
          <p:cNvSpPr/>
          <p:nvPr/>
        </p:nvSpPr>
        <p:spPr>
          <a:xfrm>
            <a:off x="5517670" y="5191064"/>
            <a:ext cx="3200399" cy="25391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/>
            <a:r>
              <a:rPr lang="en-US" sz="1050" b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SMART </a:t>
            </a:r>
            <a:r>
              <a:rPr lang="en-US" sz="105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Precision Cancer Medicine App</a:t>
            </a:r>
            <a:endParaRPr lang="en-US" sz="105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4" name="Picture 33" descr="Screen Shot 2015-12-17 at 7.25.59 PM.png"/>
          <p:cNvPicPr>
            <a:picLocks noChangeAspect="1"/>
          </p:cNvPicPr>
          <p:nvPr/>
        </p:nvPicPr>
        <p:blipFill rotWithShape="1">
          <a:blip r:embed="rId4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4566" y="3248285"/>
            <a:ext cx="1547441" cy="1097280"/>
          </a:xfrm>
          <a:prstGeom prst="rect">
            <a:avLst/>
          </a:prstGeom>
          <a:ln>
            <a:solidFill>
              <a:schemeClr val="tx1">
                <a:alpha val="7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3056560" y="2971286"/>
            <a:ext cx="1843453" cy="276999"/>
          </a:xfrm>
          <a:prstGeom prst="rect">
            <a:avLst/>
          </a:prstGeom>
          <a:ln>
            <a:noFill/>
          </a:ln>
        </p:spPr>
        <p:txBody>
          <a:bodyPr wrap="none" lIns="0" rIns="0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Diagnostic Reporter</a:t>
            </a:r>
            <a:r>
              <a:rPr 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App</a:t>
            </a:r>
          </a:p>
        </p:txBody>
      </p:sp>
      <p:pic>
        <p:nvPicPr>
          <p:cNvPr id="36" name="Picture 35" descr="Screen Shot 2015-12-17 at 7.22.04 PM.png"/>
          <p:cNvPicPr>
            <a:picLocks noChangeAspect="1"/>
          </p:cNvPicPr>
          <p:nvPr/>
        </p:nvPicPr>
        <p:blipFill rotWithShape="1">
          <a:blip r:embed="rId5" cstate="screen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663" y="3248285"/>
            <a:ext cx="1554480" cy="1097280"/>
          </a:xfrm>
          <a:prstGeom prst="rect">
            <a:avLst/>
          </a:prstGeom>
          <a:ln>
            <a:solidFill>
              <a:schemeClr val="tx1">
                <a:alpha val="7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Rectangle 36"/>
          <p:cNvSpPr/>
          <p:nvPr/>
        </p:nvSpPr>
        <p:spPr>
          <a:xfrm>
            <a:off x="1041975" y="2973448"/>
            <a:ext cx="1631857" cy="276999"/>
          </a:xfrm>
          <a:prstGeom prst="rect">
            <a:avLst/>
          </a:prstGeom>
          <a:ln>
            <a:noFill/>
          </a:ln>
        </p:spPr>
        <p:txBody>
          <a:bodyPr wrap="none" lIns="0" rIns="0" anchor="ctr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Diagnostic Order</a:t>
            </a:r>
            <a:r>
              <a:rPr 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App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86" y="6477242"/>
            <a:ext cx="589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Warner et al. Genome Med 2016</a:t>
            </a:r>
            <a:endParaRPr lang="en-US" dirty="0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194808" y="-117404"/>
            <a:ext cx="7055380" cy="1400530"/>
          </a:xfrm>
        </p:spPr>
        <p:txBody>
          <a:bodyPr>
            <a:normAutofit/>
          </a:bodyPr>
          <a:lstStyle/>
          <a:p>
            <a:r>
              <a:rPr lang="en-US" sz="3600" smtClean="0"/>
              <a:t>FHIR-enabled workflow</a:t>
            </a:r>
            <a:endParaRPr lang="en-US" sz="3600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501" y="5997224"/>
            <a:ext cx="1242302" cy="53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68" y="274848"/>
            <a:ext cx="8679051" cy="131248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SMART Precision Cancer Medicine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3482" y="2056736"/>
            <a:ext cx="3452426" cy="2700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527284" y="2704297"/>
            <a:ext cx="1479479" cy="1395681"/>
            <a:chOff x="6030929" y="1230970"/>
            <a:chExt cx="1479479" cy="1395681"/>
          </a:xfrm>
        </p:grpSpPr>
        <p:sp>
          <p:nvSpPr>
            <p:cNvPr id="6" name="Rounded Rectangle 5"/>
            <p:cNvSpPr/>
            <p:nvPr/>
          </p:nvSpPr>
          <p:spPr>
            <a:xfrm>
              <a:off x="6030929" y="1230970"/>
              <a:ext cx="1479479" cy="1395681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27732" y="1285874"/>
              <a:ext cx="1285875" cy="1285875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2730246" y="5406626"/>
            <a:ext cx="3578896" cy="708310"/>
            <a:chOff x="3283894" y="2859430"/>
            <a:chExt cx="5494070" cy="1087348"/>
          </a:xfrm>
          <a:solidFill>
            <a:srgbClr val="00B0F0"/>
          </a:solidFill>
        </p:grpSpPr>
        <p:sp>
          <p:nvSpPr>
            <p:cNvPr id="7" name="Rounded Rectangle 6"/>
            <p:cNvSpPr/>
            <p:nvPr/>
          </p:nvSpPr>
          <p:spPr>
            <a:xfrm>
              <a:off x="3283894" y="2859430"/>
              <a:ext cx="5494070" cy="1087348"/>
            </a:xfrm>
            <a:prstGeom prst="roundRect">
              <a:avLst/>
            </a:prstGeom>
            <a:grpFill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2611" y="2903394"/>
              <a:ext cx="5154221" cy="962407"/>
            </a:xfrm>
            <a:prstGeom prst="rect">
              <a:avLst/>
            </a:prstGeom>
            <a:grpFill/>
          </p:spPr>
        </p:pic>
      </p:grpSp>
      <p:grpSp>
        <p:nvGrpSpPr>
          <p:cNvPr id="13" name="Group 12"/>
          <p:cNvGrpSpPr/>
          <p:nvPr/>
        </p:nvGrpSpPr>
        <p:grpSpPr>
          <a:xfrm>
            <a:off x="7032629" y="2684295"/>
            <a:ext cx="1499687" cy="1435683"/>
            <a:chOff x="5979899" y="3446352"/>
            <a:chExt cx="1499687" cy="1435683"/>
          </a:xfrm>
        </p:grpSpPr>
        <p:sp>
          <p:nvSpPr>
            <p:cNvPr id="12" name="Rounded Rectangle 11"/>
            <p:cNvSpPr/>
            <p:nvPr/>
          </p:nvSpPr>
          <p:spPr>
            <a:xfrm>
              <a:off x="5979899" y="3446352"/>
              <a:ext cx="1499687" cy="1435683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1" name="Picture 2" descr="Gene Wiki logo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6386" y="3570837"/>
              <a:ext cx="1186712" cy="1186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ight Arrow 13"/>
          <p:cNvSpPr/>
          <p:nvPr/>
        </p:nvSpPr>
        <p:spPr>
          <a:xfrm>
            <a:off x="6400729" y="3187450"/>
            <a:ext cx="477078" cy="42937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10800000">
            <a:off x="2159916" y="3195689"/>
            <a:ext cx="477078" cy="42937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5400000">
            <a:off x="4281155" y="4900654"/>
            <a:ext cx="477078" cy="429371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6463725"/>
            <a:ext cx="718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Warner et al. JAMIA Precision Medicine Special Issue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8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858" y="1401578"/>
            <a:ext cx="6711654" cy="4195481"/>
          </a:xfrm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3092-B781-43EF-9DD8-D9140A614D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685" y="379493"/>
            <a:ext cx="7620000" cy="59602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733" y="1215604"/>
            <a:ext cx="6089904" cy="4567428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71356" y="1075613"/>
            <a:ext cx="6090292" cy="456771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463725"/>
            <a:ext cx="718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Warner et al. JAMIA Precision Medicine Special Issue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8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651000" y="3733800"/>
            <a:ext cx="5842000" cy="3093659"/>
            <a:chOff x="1669143" y="4013200"/>
            <a:chExt cx="5842000" cy="3093659"/>
          </a:xfrm>
        </p:grpSpPr>
        <p:sp>
          <p:nvSpPr>
            <p:cNvPr id="5" name="TextBox 4"/>
            <p:cNvSpPr txBox="1"/>
            <p:nvPr/>
          </p:nvSpPr>
          <p:spPr>
            <a:xfrm>
              <a:off x="1669143" y="5537199"/>
              <a:ext cx="5842000" cy="1569660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smtClean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This patient has 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the 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most common variant 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of 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KRAS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 seen in the </a:t>
              </a:r>
              <a:r>
                <a:rPr lang="en-US" sz="3200" b="1" i="1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lung cancer 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  <a:ea typeface="+mn-ea"/>
                </a:rPr>
                <a:t>population.</a:t>
              </a:r>
              <a:endParaRPr lang="en-US" sz="2400" dirty="0">
                <a:solidFill>
                  <a:prstClr val="black"/>
                </a:solidFill>
                <a:latin typeface="Calibri" panose="020F0502020204030204"/>
                <a:ea typeface="+mn-ea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6691087" y="4151086"/>
              <a:ext cx="718456" cy="138611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3149600" y="4013200"/>
              <a:ext cx="293917" cy="152399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3092-B781-43EF-9DD8-D9140A614D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http://www.haotu.net/up/3975/256/5-Finger-pressing-a-circular-butto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5143" y="3733800"/>
            <a:ext cx="1547611" cy="154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32891" y="774915"/>
            <a:ext cx="3998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smtClean="0">
                <a:solidFill>
                  <a:schemeClr val="bg1"/>
                </a:solidFill>
              </a:rPr>
              <a:t>“Patients Like This”</a:t>
            </a:r>
            <a:endParaRPr lang="en-US" sz="3200" b="1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9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9957" y="5972627"/>
            <a:ext cx="4024086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+mn-ea"/>
              </a:rPr>
              <a:t>In this exploded view, the user can see enumerated information as well.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63092-B781-43EF-9DD8-D9140A614D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http://www.haotu.net/up/3975/256/5-Finger-pressing-a-circular-butto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4043" y="4394317"/>
            <a:ext cx="1547611" cy="154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9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3559</TotalTime>
  <Words>516</Words>
  <Application>Microsoft Office PowerPoint</Application>
  <PresentationFormat>On-screen Show (4:3)</PresentationFormat>
  <Paragraphs>122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Mesh</vt:lpstr>
      <vt:lpstr>SMART Precision Cancer Medicine</vt:lpstr>
      <vt:lpstr>Three questions every cancer patient asks</vt:lpstr>
      <vt:lpstr>Current state</vt:lpstr>
      <vt:lpstr>No Data – No tools!</vt:lpstr>
      <vt:lpstr>FHIR-enabled workflow</vt:lpstr>
      <vt:lpstr>SMART Precision Cancer Medicine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 the hood</vt:lpstr>
      <vt:lpstr>PowerPoint Presentation</vt:lpstr>
      <vt:lpstr>PowerPoint Presentation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Precision Cancer Medicine</dc:title>
  <dc:creator>Jeremy Warner</dc:creator>
  <cp:lastModifiedBy>Rollins, Megan</cp:lastModifiedBy>
  <cp:revision>161</cp:revision>
  <dcterms:created xsi:type="dcterms:W3CDTF">2015-07-30T23:39:03Z</dcterms:created>
  <dcterms:modified xsi:type="dcterms:W3CDTF">2017-06-23T15:40:26Z</dcterms:modified>
</cp:coreProperties>
</file>